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02" r:id="rId3"/>
    <p:sldId id="303" r:id="rId4"/>
    <p:sldId id="304" r:id="rId5"/>
    <p:sldId id="305" r:id="rId6"/>
    <p:sldId id="331"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9" r:id="rId30"/>
    <p:sldId id="328" r:id="rId31"/>
    <p:sldId id="330" r:id="rId32"/>
    <p:sldId id="258" r:id="rId33"/>
  </p:sldIdLst>
  <p:sldSz cx="5761038" cy="3240088"/>
  <p:notesSz cx="6797675" cy="9926638"/>
  <p:defaultTextStyle>
    <a:defPPr>
      <a:defRPr lang="pl-PL"/>
    </a:defPPr>
    <a:lvl1pPr marL="0" algn="l" defTabSz="576072" rtl="0" eaLnBrk="1" latinLnBrk="0" hangingPunct="1">
      <a:defRPr sz="1100" kern="1200">
        <a:solidFill>
          <a:schemeClr val="tx1"/>
        </a:solidFill>
        <a:latin typeface="+mn-lt"/>
        <a:ea typeface="+mn-ea"/>
        <a:cs typeface="+mn-cs"/>
      </a:defRPr>
    </a:lvl1pPr>
    <a:lvl2pPr marL="288036" algn="l" defTabSz="576072" rtl="0" eaLnBrk="1" latinLnBrk="0" hangingPunct="1">
      <a:defRPr sz="1100" kern="1200">
        <a:solidFill>
          <a:schemeClr val="tx1"/>
        </a:solidFill>
        <a:latin typeface="+mn-lt"/>
        <a:ea typeface="+mn-ea"/>
        <a:cs typeface="+mn-cs"/>
      </a:defRPr>
    </a:lvl2pPr>
    <a:lvl3pPr marL="576072" algn="l" defTabSz="576072" rtl="0" eaLnBrk="1" latinLnBrk="0" hangingPunct="1">
      <a:defRPr sz="1100" kern="1200">
        <a:solidFill>
          <a:schemeClr val="tx1"/>
        </a:solidFill>
        <a:latin typeface="+mn-lt"/>
        <a:ea typeface="+mn-ea"/>
        <a:cs typeface="+mn-cs"/>
      </a:defRPr>
    </a:lvl3pPr>
    <a:lvl4pPr marL="864108" algn="l" defTabSz="576072" rtl="0" eaLnBrk="1" latinLnBrk="0" hangingPunct="1">
      <a:defRPr sz="1100" kern="1200">
        <a:solidFill>
          <a:schemeClr val="tx1"/>
        </a:solidFill>
        <a:latin typeface="+mn-lt"/>
        <a:ea typeface="+mn-ea"/>
        <a:cs typeface="+mn-cs"/>
      </a:defRPr>
    </a:lvl4pPr>
    <a:lvl5pPr marL="1152144" algn="l" defTabSz="576072" rtl="0" eaLnBrk="1" latinLnBrk="0" hangingPunct="1">
      <a:defRPr sz="1100" kern="1200">
        <a:solidFill>
          <a:schemeClr val="tx1"/>
        </a:solidFill>
        <a:latin typeface="+mn-lt"/>
        <a:ea typeface="+mn-ea"/>
        <a:cs typeface="+mn-cs"/>
      </a:defRPr>
    </a:lvl5pPr>
    <a:lvl6pPr marL="1440180" algn="l" defTabSz="576072" rtl="0" eaLnBrk="1" latinLnBrk="0" hangingPunct="1">
      <a:defRPr sz="1100" kern="1200">
        <a:solidFill>
          <a:schemeClr val="tx1"/>
        </a:solidFill>
        <a:latin typeface="+mn-lt"/>
        <a:ea typeface="+mn-ea"/>
        <a:cs typeface="+mn-cs"/>
      </a:defRPr>
    </a:lvl6pPr>
    <a:lvl7pPr marL="1728216" algn="l" defTabSz="576072" rtl="0" eaLnBrk="1" latinLnBrk="0" hangingPunct="1">
      <a:defRPr sz="1100" kern="1200">
        <a:solidFill>
          <a:schemeClr val="tx1"/>
        </a:solidFill>
        <a:latin typeface="+mn-lt"/>
        <a:ea typeface="+mn-ea"/>
        <a:cs typeface="+mn-cs"/>
      </a:defRPr>
    </a:lvl7pPr>
    <a:lvl8pPr marL="2016252" algn="l" defTabSz="576072" rtl="0" eaLnBrk="1" latinLnBrk="0" hangingPunct="1">
      <a:defRPr sz="1100" kern="1200">
        <a:solidFill>
          <a:schemeClr val="tx1"/>
        </a:solidFill>
        <a:latin typeface="+mn-lt"/>
        <a:ea typeface="+mn-ea"/>
        <a:cs typeface="+mn-cs"/>
      </a:defRPr>
    </a:lvl8pPr>
    <a:lvl9pPr marL="2304288" algn="l" defTabSz="576072"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1">
          <p15:clr>
            <a:srgbClr val="A4A3A4"/>
          </p15:clr>
        </p15:guide>
        <p15:guide id="2" pos="18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Polaszek" initials="KP" lastIdx="2" clrIdx="0">
    <p:extLst>
      <p:ext uri="{19B8F6BF-5375-455C-9EA6-DF929625EA0E}">
        <p15:presenceInfo xmlns:p15="http://schemas.microsoft.com/office/powerpoint/2012/main" userId="S-1-5-21-1258824510-3303949563-3469234235-383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81378" autoAdjust="0"/>
  </p:normalViewPr>
  <p:slideViewPr>
    <p:cSldViewPr>
      <p:cViewPr varScale="1">
        <p:scale>
          <a:sx n="234" d="100"/>
          <a:sy n="234" d="100"/>
        </p:scale>
        <p:origin x="582" y="174"/>
      </p:cViewPr>
      <p:guideLst>
        <p:guide orient="horz" pos="1021"/>
        <p:guide pos="1815"/>
      </p:guideLst>
    </p:cSldViewPr>
  </p:slideViewPr>
  <p:notesTextViewPr>
    <p:cViewPr>
      <p:scale>
        <a:sx n="1" d="1"/>
        <a:sy n="1" d="1"/>
      </p:scale>
      <p:origin x="0" y="0"/>
    </p:cViewPr>
  </p:notesTextViewPr>
  <p:notesViewPr>
    <p:cSldViewPr>
      <p:cViewPr varScale="1">
        <p:scale>
          <a:sx n="87" d="100"/>
          <a:sy n="87" d="100"/>
        </p:scale>
        <p:origin x="19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96F3BCCF-363F-465D-81D0-314AF6C237A4}" type="datetimeFigureOut">
              <a:rPr lang="pl-PL" smtClean="0"/>
              <a:t>09.03.2023</a:t>
            </a:fld>
            <a:endParaRPr lang="pl-PL"/>
          </a:p>
        </p:txBody>
      </p:sp>
      <p:sp>
        <p:nvSpPr>
          <p:cNvPr id="4" name="Symbol zastępczy stopki 3"/>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2DD130BA-0A66-4BFB-9958-F61A622C9F1C}" type="slidenum">
              <a:rPr lang="pl-PL" smtClean="0"/>
              <a:t>‹#›</a:t>
            </a:fld>
            <a:endParaRPr lang="pl-PL"/>
          </a:p>
        </p:txBody>
      </p:sp>
    </p:spTree>
    <p:extLst>
      <p:ext uri="{BB962C8B-B14F-4D97-AF65-F5344CB8AC3E}">
        <p14:creationId xmlns:p14="http://schemas.microsoft.com/office/powerpoint/2010/main" val="1597708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38EEC264-E069-44CD-BCDB-8347ED935855}" type="datetimeFigureOut">
              <a:rPr lang="pl-PL" smtClean="0"/>
              <a:t>09.03.2023</a:t>
            </a:fld>
            <a:endParaRPr lang="pl-PL"/>
          </a:p>
        </p:txBody>
      </p:sp>
      <p:sp>
        <p:nvSpPr>
          <p:cNvPr id="4" name="Symbol zastępczy obrazu slajdu 3"/>
          <p:cNvSpPr>
            <a:spLocks noGrp="1" noRot="1" noChangeAspect="1"/>
          </p:cNvSpPr>
          <p:nvPr>
            <p:ph type="sldImg" idx="2"/>
          </p:nvPr>
        </p:nvSpPr>
        <p:spPr>
          <a:xfrm>
            <a:off x="423863" y="1243013"/>
            <a:ext cx="5949950" cy="33464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F339D79F-0ECB-480B-9306-A1BC32548124}" type="slidenum">
              <a:rPr lang="pl-PL" smtClean="0"/>
              <a:t>‹#›</a:t>
            </a:fld>
            <a:endParaRPr lang="pl-PL"/>
          </a:p>
        </p:txBody>
      </p:sp>
    </p:spTree>
    <p:extLst>
      <p:ext uri="{BB962C8B-B14F-4D97-AF65-F5344CB8AC3E}">
        <p14:creationId xmlns:p14="http://schemas.microsoft.com/office/powerpoint/2010/main" val="30758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339D79F-0ECB-480B-9306-A1BC32548124}" type="slidenum">
              <a:rPr lang="pl-PL" smtClean="0"/>
              <a:t>1</a:t>
            </a:fld>
            <a:endParaRPr lang="pl-PL"/>
          </a:p>
        </p:txBody>
      </p:sp>
    </p:spTree>
    <p:extLst>
      <p:ext uri="{BB962C8B-B14F-4D97-AF65-F5344CB8AC3E}">
        <p14:creationId xmlns:p14="http://schemas.microsoft.com/office/powerpoint/2010/main" val="31024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„Odtworzenie budynku zabytkowej drewnianej leśniczówki znajdującej się w Lipniku”</a:t>
            </a:r>
          </a:p>
          <a:p>
            <a:endParaRPr lang="pl-PL" dirty="0" smtClean="0"/>
          </a:p>
          <a:p>
            <a:r>
              <a:rPr lang="pl-PL" dirty="0" smtClean="0"/>
              <a:t>6. Miejsca postojowe </a:t>
            </a:r>
          </a:p>
          <a:p>
            <a:r>
              <a:rPr lang="pl-PL" dirty="0" smtClean="0"/>
              <a:t>Ze względu na niewielką ilość dostępnego miejsca przy budynku starej leśniczówki planujemy przygotować dwa miejsca postojowe przeznaczone dla osób z niepełnosprawnościami, które </a:t>
            </a:r>
            <a:br>
              <a:rPr lang="pl-PL" dirty="0" smtClean="0"/>
            </a:br>
            <a:r>
              <a:rPr lang="pl-PL" dirty="0" smtClean="0"/>
              <a:t>będą mogły dojechać bezpośredniego pod muzeum. Pozostali turyści nowo powstającego kompleksu, w ramach którego powstanie muzeum będą mogli skorzystać z ogólnodostępnego parkingu zlokalizowanego bezpośrednio przy drodze prowadzącej do zabytkowej leśniczówki, amfiteatru jak również zbiorników małej retencji. Parking zlokalizowany jest w odległości ok. 100 m od leśniczówki.</a:t>
            </a:r>
          </a:p>
          <a:p>
            <a:endParaRPr lang="pl-PL" dirty="0" smtClean="0"/>
          </a:p>
          <a:p>
            <a:r>
              <a:rPr lang="pl-PL" dirty="0" smtClean="0"/>
              <a:t>7. Zagospodarowanie terenu wokół zabytkowej leśniczówki</a:t>
            </a:r>
          </a:p>
          <a:p>
            <a:r>
              <a:rPr lang="pl-PL" dirty="0" smtClean="0"/>
              <a:t>Planujemy poddać rewitalizacji również otaczający leśniczówkę ogród: chcemy odtworzyć alejki, wybudować obiekty małej architektury, odrestaurować zabytkową fontannę oraz stworzyć przyjazną rodzinom przestrzeń. W minionym roku przebudowaliśmy wewnętrzną drogę łączącą ul. Polną </a:t>
            </a:r>
            <a:br>
              <a:rPr lang="pl-PL" dirty="0" smtClean="0"/>
            </a:br>
            <a:r>
              <a:rPr lang="pl-PL" dirty="0" smtClean="0"/>
              <a:t>ze „Starą Leśniczówką” i amfiteatrem w celu jak najlepszego udostępnienia kompleksu rekreacyjnego.</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10</a:t>
            </a:fld>
            <a:endParaRPr lang="pl-PL"/>
          </a:p>
        </p:txBody>
      </p:sp>
    </p:spTree>
    <p:extLst>
      <p:ext uri="{BB962C8B-B14F-4D97-AF65-F5344CB8AC3E}">
        <p14:creationId xmlns:p14="http://schemas.microsoft.com/office/powerpoint/2010/main" val="416390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„Odtworzenie budynku zabytkowej drewnianej leśniczówki znajdującej się w Lipniku”</a:t>
            </a:r>
          </a:p>
          <a:p>
            <a:endParaRPr lang="pl-PL" dirty="0" smtClean="0"/>
          </a:p>
          <a:p>
            <a:r>
              <a:rPr lang="pl-PL" dirty="0" smtClean="0"/>
              <a:t>Pytania pomocnicze do formularza partycypacji społecznych:</a:t>
            </a:r>
          </a:p>
          <a:p>
            <a:endParaRPr lang="pl-PL" dirty="0" smtClean="0"/>
          </a:p>
          <a:p>
            <a:r>
              <a:rPr lang="pl-PL" dirty="0" smtClean="0"/>
              <a:t>1. Jakie ułatwienia należy zastosować, aby w jak największym stopniu zwiększyć dostępność ekspozycji w muzeum dla osób z niepełnosprawnościami ?</a:t>
            </a:r>
          </a:p>
          <a:p>
            <a:r>
              <a:rPr lang="pl-PL" dirty="0" smtClean="0"/>
              <a:t>2. Czy po rewitalizacji leśniczówki powinniśmy skupić się głównie na charakterze muzealnym obiektu, czy powinny być w nim prowadzone również zajęcia edukacyjne, warsztaty o tematyce przyrodniczej </a:t>
            </a:r>
            <a:br>
              <a:rPr lang="pl-PL" dirty="0" smtClean="0"/>
            </a:br>
            <a:r>
              <a:rPr lang="pl-PL" dirty="0" smtClean="0"/>
              <a:t>i kulturowej ?</a:t>
            </a:r>
          </a:p>
          <a:p>
            <a:r>
              <a:rPr lang="pl-PL" dirty="0" smtClean="0"/>
              <a:t>3. Czy powinniśmy spróbować odtworzyć ogród na podstawie posiadanej wiedzy?  A może stworzyć ogród z nasadzeniami kwiatów i krzewów ogrodowych ?</a:t>
            </a:r>
          </a:p>
          <a:p>
            <a:r>
              <a:rPr lang="pl-PL" dirty="0" smtClean="0"/>
              <a:t>4. Czy przestrzeń rekreacyjna ogrodu powinna być wyposażona jeszcze w jakieś inne formy małej architektury?</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11</a:t>
            </a:fld>
            <a:endParaRPr lang="pl-PL"/>
          </a:p>
        </p:txBody>
      </p:sp>
    </p:spTree>
    <p:extLst>
      <p:ext uri="{BB962C8B-B14F-4D97-AF65-F5344CB8AC3E}">
        <p14:creationId xmlns:p14="http://schemas.microsoft.com/office/powerpoint/2010/main" val="333680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„Odtworzenie budynku zabytkowej drewnianej leśniczówki znajdującej się w Lipniku”</a:t>
            </a:r>
          </a:p>
          <a:p>
            <a:endParaRPr lang="pl-PL" dirty="0" smtClean="0"/>
          </a:p>
          <a:p>
            <a:r>
              <a:rPr lang="pl-PL" dirty="0" smtClean="0"/>
              <a:t>Pytania pomocnicze do formularza partycypacji społecznych:</a:t>
            </a:r>
          </a:p>
          <a:p>
            <a:endParaRPr lang="pl-PL" dirty="0" smtClean="0"/>
          </a:p>
          <a:p>
            <a:r>
              <a:rPr lang="pl-PL" dirty="0" smtClean="0"/>
              <a:t>6. Czy według Państwa istnieje konieczność oznakowania i wyróżnienia na terenie planowanego kompleksu rekreacyjnego przejść pomiędzy poszczególnymi obiektami?</a:t>
            </a:r>
          </a:p>
          <a:p>
            <a:r>
              <a:rPr lang="pl-PL" dirty="0" smtClean="0"/>
              <a:t>7. Czy widzą Państwo potrzebę przeznaczenia obiektu na inne funkcje społecznie użyteczne?</a:t>
            </a:r>
          </a:p>
          <a:p>
            <a:r>
              <a:rPr lang="pl-PL" dirty="0" smtClean="0"/>
              <a:t>8. Czy powinniśmy przywrócić widok jaki roztaczał się z tego miejsca wcześniej, a może teren wokół leśniczówki pozostawić naturalnej sukcesji ?</a:t>
            </a:r>
          </a:p>
        </p:txBody>
      </p:sp>
      <p:sp>
        <p:nvSpPr>
          <p:cNvPr id="4" name="Symbol zastępczy numeru slajdu 3"/>
          <p:cNvSpPr>
            <a:spLocks noGrp="1"/>
          </p:cNvSpPr>
          <p:nvPr>
            <p:ph type="sldNum" sz="quarter" idx="10"/>
          </p:nvPr>
        </p:nvSpPr>
        <p:spPr/>
        <p:txBody>
          <a:bodyPr/>
          <a:lstStyle/>
          <a:p>
            <a:fld id="{93EFD213-1ACF-421B-8BCE-FC18CBD23F70}" type="slidenum">
              <a:rPr lang="pl-PL" smtClean="0"/>
              <a:t>12</a:t>
            </a:fld>
            <a:endParaRPr lang="pl-PL"/>
          </a:p>
        </p:txBody>
      </p:sp>
    </p:spTree>
    <p:extLst>
      <p:ext uri="{BB962C8B-B14F-4D97-AF65-F5344CB8AC3E}">
        <p14:creationId xmlns:p14="http://schemas.microsoft.com/office/powerpoint/2010/main" val="389286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B. Zadania planowane do realizacji po stronie polskiej na terenie Nadleśnictwa Jeleśnia:</a:t>
            </a:r>
          </a:p>
          <a:p>
            <a:r>
              <a:rPr lang="pl-PL" dirty="0" smtClean="0"/>
              <a:t> „Odrestaurowanie zabytkowej drewnianej Kaplicy Matki Boskiej Leśnej w Kiełbasowie”</a:t>
            </a:r>
          </a:p>
          <a:p>
            <a:endParaRPr lang="pl-PL" dirty="0" smtClean="0"/>
          </a:p>
          <a:p>
            <a:r>
              <a:rPr lang="pl-PL" dirty="0" smtClean="0"/>
              <a:t>1. W ramach projektu planujemy odrestaurować budynek </a:t>
            </a:r>
            <a:br>
              <a:rPr lang="pl-PL" dirty="0" smtClean="0"/>
            </a:br>
            <a:r>
              <a:rPr lang="pl-PL" dirty="0" smtClean="0"/>
              <a:t>zabytkowej drewnianej kaplicy, którą w latach 30-tych ubiegłego </a:t>
            </a:r>
            <a:br>
              <a:rPr lang="pl-PL" dirty="0" smtClean="0"/>
            </a:br>
            <a:r>
              <a:rPr lang="pl-PL" dirty="0" smtClean="0"/>
              <a:t>stulecia, Rudolf Messer, leśniczy lasów miejskich w Żywcu,</a:t>
            </a:r>
            <a:br>
              <a:rPr lang="pl-PL" dirty="0" smtClean="0"/>
            </a:br>
            <a:r>
              <a:rPr lang="pl-PL" dirty="0" smtClean="0"/>
              <a:t>postanowił wybudować w Kiełbasowie. Jeszcze przed rozpoczęciem </a:t>
            </a:r>
            <a:br>
              <a:rPr lang="pl-PL" dirty="0" smtClean="0"/>
            </a:br>
            <a:r>
              <a:rPr lang="pl-PL" dirty="0" smtClean="0"/>
              <a:t>II wojny światowej na niewysokim wzgórzu postawiono budynek </a:t>
            </a:r>
            <a:br>
              <a:rPr lang="pl-PL" dirty="0" smtClean="0"/>
            </a:br>
            <a:r>
              <a:rPr lang="pl-PL" dirty="0" smtClean="0"/>
              <a:t>w stanie surowym. Budowę kaplicy dokończył w 1947 r.</a:t>
            </a:r>
          </a:p>
          <a:p>
            <a:r>
              <a:rPr lang="pl-PL" dirty="0" smtClean="0"/>
              <a:t>Aleksander Olszowski, leśniczy Lasów Państwowych. W 1970 r. </a:t>
            </a:r>
            <a:br>
              <a:rPr lang="pl-PL" dirty="0" smtClean="0"/>
            </a:br>
            <a:r>
              <a:rPr lang="pl-PL" dirty="0" smtClean="0"/>
              <a:t>w kaplicy po raz pierwszy modlił się kardynał Karol Wojtyła, jego </a:t>
            </a:r>
            <a:br>
              <a:rPr lang="pl-PL" dirty="0" smtClean="0"/>
            </a:br>
            <a:r>
              <a:rPr lang="pl-PL" dirty="0" smtClean="0"/>
              <a:t>ostatnią wizytę w kaplicy odnotowano 1 maja 1978 r. Zachowując </a:t>
            </a:r>
            <a:br>
              <a:rPr lang="pl-PL" dirty="0" smtClean="0"/>
            </a:br>
            <a:r>
              <a:rPr lang="pl-PL" dirty="0" smtClean="0"/>
              <a:t>zabytkowy charakter tego miejsca planujemy również zmodernizować </a:t>
            </a:r>
            <a:br>
              <a:rPr lang="pl-PL" dirty="0" smtClean="0"/>
            </a:br>
            <a:r>
              <a:rPr lang="pl-PL" dirty="0" smtClean="0"/>
              <a:t>infrastrukturę znajdującą się wokół kaplicy.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13</a:t>
            </a:fld>
            <a:endParaRPr lang="pl-PL"/>
          </a:p>
        </p:txBody>
      </p:sp>
    </p:spTree>
    <p:extLst>
      <p:ext uri="{BB962C8B-B14F-4D97-AF65-F5344CB8AC3E}">
        <p14:creationId xmlns:p14="http://schemas.microsoft.com/office/powerpoint/2010/main" val="307318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„Odrestaurowanie zabytkowej drewnianej Kaplicy Matki Boskiej Leśnej w Kiełbasowie”</a:t>
            </a:r>
          </a:p>
          <a:p>
            <a:endParaRPr lang="pl-PL" dirty="0" smtClean="0"/>
          </a:p>
          <a:p>
            <a:r>
              <a:rPr lang="pl-PL" dirty="0" smtClean="0"/>
              <a:t>2. Funkcja obiektu</a:t>
            </a:r>
          </a:p>
          <a:p>
            <a:r>
              <a:rPr lang="pl-PL" dirty="0" smtClean="0"/>
              <a:t>W kaplicy cyklicznie, kilka razy w roku odprawiane są nabożeństwa, które cieszą się niezwykłą popularnością nie tylko wśród mieszkańców gminy ale także turystów z całego kraju. Obiekt jest chętnie odwiedzany również przez turystów z zagranicy i jest cennym zabytkowym obiektem architektury drewnianej znajdującym się na obszarze Pogranicza.</a:t>
            </a:r>
          </a:p>
          <a:p>
            <a:r>
              <a:rPr lang="pl-PL" dirty="0" smtClean="0"/>
              <a:t>Budynek kaplicy po rewitalizacji zachowa funkcję kultu religijnego. Poprzez modernizację infrastruktury wokół kaplicy zamierzamy stworzyć lepsze warunki dla osób uczestniczących </a:t>
            </a:r>
            <a:br>
              <a:rPr lang="pl-PL" dirty="0" smtClean="0"/>
            </a:br>
            <a:r>
              <a:rPr lang="pl-PL" dirty="0" smtClean="0"/>
              <a:t>w nabożeństwach, jak również turystów pragnących wypocząć na łonie przyrody pośród otaczającego lasu oraz udających się w dalsze piesze wędrówki po szczytach Beskidu Żywieckiego. Planujemy zmodernizować ławki, ogrodzenie, ścieżki prowadzące do kaplicy oraz stworzyć ogród z rodzimymi drzewami, krzewami i kwiatami. Chcemy, aby kaplica stała się nowym punktem na mapie turystycznych atrakcji Pogranicza.</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14</a:t>
            </a:fld>
            <a:endParaRPr lang="pl-PL"/>
          </a:p>
        </p:txBody>
      </p:sp>
    </p:spTree>
    <p:extLst>
      <p:ext uri="{BB962C8B-B14F-4D97-AF65-F5344CB8AC3E}">
        <p14:creationId xmlns:p14="http://schemas.microsoft.com/office/powerpoint/2010/main" val="101133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„Odrestaurowanie zabytkowej drewnianej Kaplicy Matki Boskiej Leśnej w Kiełbasowie”</a:t>
            </a:r>
          </a:p>
          <a:p>
            <a:endParaRPr lang="pl-PL" dirty="0" smtClean="0"/>
          </a:p>
          <a:p>
            <a:r>
              <a:rPr lang="pl-PL" dirty="0" smtClean="0"/>
              <a:t>3. Kaplica Matki Boskiej Leśnej w leśnictwie Kiełbasów a „Nowy EuropejskiBauhaus” (NEB)</a:t>
            </a:r>
          </a:p>
          <a:p>
            <a:endParaRPr lang="pl-PL" dirty="0" smtClean="0"/>
          </a:p>
          <a:p>
            <a:r>
              <a:rPr lang="pl-PL" dirty="0" smtClean="0"/>
              <a:t>Planowana rewitalizacja kaplicy, wpisuje się w naturalny krajobraz. Do realizacji zaplanowanych </a:t>
            </a:r>
            <a:br>
              <a:rPr lang="pl-PL" dirty="0" smtClean="0"/>
            </a:br>
            <a:r>
              <a:rPr lang="pl-PL" dirty="0" smtClean="0"/>
              <a:t>w ramach projektu działań będą użyte materiały pochodzenia naturalnego. Planowane działania będą uwzględniały aspekt estetyczny i kulturowy. Odrestaurowana kapliczka wpłynie na zrównoważony rozwój poprzez ochronę dziedzictwa kulturowego i jego dostępności dla kolejnych pokoleń. Planowane zadanie wpłynie również na polepszenie dialogu między kulturami, płciami i grupami wiekowymi. W ramach planowanych działań zostaną zastosowane rozwiązania umożliwiające dostęp do obiektu osobom niepełnosprawnym. Rewitalizacja kaplicy oraz otaczającej ją infrastruktury zwiększy dostępność obiektu dla turystów oraz lokalnej społeczności.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15</a:t>
            </a:fld>
            <a:endParaRPr lang="pl-PL"/>
          </a:p>
        </p:txBody>
      </p:sp>
    </p:spTree>
    <p:extLst>
      <p:ext uri="{BB962C8B-B14F-4D97-AF65-F5344CB8AC3E}">
        <p14:creationId xmlns:p14="http://schemas.microsoft.com/office/powerpoint/2010/main" val="129315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„Odrestaurowanie zabytkowej drewnianej Kaplicy Matki Boskiej Leśnej w Kiełbasowie”</a:t>
            </a:r>
          </a:p>
          <a:p>
            <a:endParaRPr lang="pl-PL" dirty="0" smtClean="0"/>
          </a:p>
          <a:p>
            <a:r>
              <a:rPr lang="pl-PL" dirty="0" smtClean="0"/>
              <a:t>4. Kaplica Matki Boskiej Leśnej w leśnictwie Kiełbasów a jej otoczenie</a:t>
            </a:r>
          </a:p>
          <a:p>
            <a:endParaRPr lang="pl-PL" dirty="0" smtClean="0"/>
          </a:p>
          <a:p>
            <a:r>
              <a:rPr lang="pl-PL" dirty="0" smtClean="0"/>
              <a:t>Kaplica Matki Boskiej Leśnej znajduje się na terenie leśnictwa Kiełbasów. </a:t>
            </a:r>
            <a:br>
              <a:rPr lang="pl-PL" dirty="0" smtClean="0"/>
            </a:br>
            <a:r>
              <a:rPr lang="pl-PL" dirty="0" smtClean="0"/>
              <a:t>Położenie leśnictwa na peryferiach miasta Żywiec sprawia, </a:t>
            </a:r>
          </a:p>
          <a:p>
            <a:r>
              <a:rPr lang="pl-PL" dirty="0" smtClean="0"/>
              <a:t>że jest ono miejscem bardzo często uczęszczanym </a:t>
            </a:r>
          </a:p>
          <a:p>
            <a:r>
              <a:rPr lang="pl-PL" dirty="0" smtClean="0"/>
              <a:t>przez okolicznych mieszkańców. W pobliżu tej kaplicy </a:t>
            </a:r>
          </a:p>
          <a:p>
            <a:r>
              <a:rPr lang="pl-PL" dirty="0" smtClean="0"/>
              <a:t>umiejscowiona jest ścieżka edukacyjna Nadleśnictwa Jeleśnia </a:t>
            </a:r>
          </a:p>
          <a:p>
            <a:r>
              <a:rPr lang="pl-PL" dirty="0" smtClean="0"/>
              <a:t>„LAS KIEŁBASÓW” jak również obiekty małej retencji. Ścieżka </a:t>
            </a:r>
            <a:br>
              <a:rPr lang="pl-PL" dirty="0" smtClean="0"/>
            </a:br>
            <a:r>
              <a:rPr lang="pl-PL" dirty="0" smtClean="0"/>
              <a:t>przeznaczona jest do edukacji przyrodniczo-leśnej i stanowi </a:t>
            </a:r>
            <a:br>
              <a:rPr lang="pl-PL" dirty="0" smtClean="0"/>
            </a:br>
            <a:r>
              <a:rPr lang="pl-PL" dirty="0" smtClean="0"/>
              <a:t>także element rekreacji dla turystów.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16</a:t>
            </a:fld>
            <a:endParaRPr lang="pl-PL"/>
          </a:p>
        </p:txBody>
      </p:sp>
    </p:spTree>
    <p:extLst>
      <p:ext uri="{BB962C8B-B14F-4D97-AF65-F5344CB8AC3E}">
        <p14:creationId xmlns:p14="http://schemas.microsoft.com/office/powerpoint/2010/main" val="335331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„Odrestaurowanie zabytkowej drewnianej Kaplicy Matki Boskiej Leśnej w Kiełbasowie”</a:t>
            </a:r>
          </a:p>
          <a:p>
            <a:r>
              <a:rPr lang="pl-PL" dirty="0" smtClean="0"/>
              <a:t/>
            </a:r>
            <a:br>
              <a:rPr lang="pl-PL" dirty="0" smtClean="0"/>
            </a:br>
            <a:r>
              <a:rPr lang="pl-PL" dirty="0" smtClean="0"/>
              <a:t>5. Miejsca postojowe </a:t>
            </a:r>
          </a:p>
          <a:p>
            <a:endParaRPr lang="pl-PL" dirty="0" smtClean="0"/>
          </a:p>
          <a:p>
            <a:r>
              <a:rPr lang="pl-PL" dirty="0" smtClean="0"/>
              <a:t>Turyści oraz lokalna społeczność, aby dojechać do kaplicy mogą skorzystać z miejsca przeznaczonego </a:t>
            </a:r>
            <a:br>
              <a:rPr lang="pl-PL" dirty="0" smtClean="0"/>
            </a:br>
            <a:r>
              <a:rPr lang="pl-PL" dirty="0" smtClean="0"/>
              <a:t>do parkowania pojazdów, które zlokalizowane jest zaraz przy drodze prowadzącej do kaplicy. </a:t>
            </a:r>
            <a:br>
              <a:rPr lang="pl-PL" dirty="0" smtClean="0"/>
            </a:br>
            <a:r>
              <a:rPr lang="pl-PL" dirty="0" smtClean="0"/>
              <a:t>Mając na uwadze osoby niepełnosprawne odwiedzające zabytkową kaplicę, planujemy stworzyć </a:t>
            </a:r>
            <a:br>
              <a:rPr lang="pl-PL" dirty="0" smtClean="0"/>
            </a:br>
            <a:r>
              <a:rPr lang="pl-PL" dirty="0" smtClean="0"/>
              <a:t>trzy dodatkowe miejsca postojowe zaraz obok kaplicy, które ułatwią tym osobom dostęp do obiektu.</a:t>
            </a: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17</a:t>
            </a:fld>
            <a:endParaRPr lang="pl-PL"/>
          </a:p>
        </p:txBody>
      </p:sp>
    </p:spTree>
    <p:extLst>
      <p:ext uri="{BB962C8B-B14F-4D97-AF65-F5344CB8AC3E}">
        <p14:creationId xmlns:p14="http://schemas.microsoft.com/office/powerpoint/2010/main" val="352701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 „Odrestaurowanie zabytkowej drewnianej Kaplicy Matki Boskiej Leśnej w Kiełbasowie”</a:t>
            </a:r>
          </a:p>
          <a:p>
            <a:endParaRPr lang="pl-PL" dirty="0" smtClean="0"/>
          </a:p>
          <a:p>
            <a:r>
              <a:rPr lang="pl-PL" dirty="0" smtClean="0"/>
              <a:t>Pytania pomocnicze do formularza partycypacji społecznych:</a:t>
            </a:r>
          </a:p>
          <a:p>
            <a:endParaRPr lang="pl-PL" dirty="0" smtClean="0"/>
          </a:p>
          <a:p>
            <a:r>
              <a:rPr lang="pl-PL" dirty="0" smtClean="0"/>
              <a:t>Jakie ułatwienia należy jeszcze zastosować, aby w jak największym stopniu zwiększyć dostępność kaplicy dla osób z niepełnosprawnościami ?</a:t>
            </a:r>
          </a:p>
          <a:p>
            <a:r>
              <a:rPr lang="pl-PL" dirty="0" smtClean="0"/>
              <a:t>Czy według Państwa przestrzeń wokół kaplicy powinna być wyposażona jeszcze w jakieś dodatkowe formy małej architektury?</a:t>
            </a:r>
          </a:p>
          <a:p>
            <a:r>
              <a:rPr lang="pl-PL" dirty="0" smtClean="0"/>
              <a:t>W jaki jeszcze sposób sugerowaliby Państwo, aby promować działania realizowane </a:t>
            </a:r>
            <a:br>
              <a:rPr lang="pl-PL" dirty="0" smtClean="0"/>
            </a:br>
            <a:r>
              <a:rPr lang="pl-PL" dirty="0" smtClean="0"/>
              <a:t>w ramach projektu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18</a:t>
            </a:fld>
            <a:endParaRPr lang="pl-PL"/>
          </a:p>
        </p:txBody>
      </p:sp>
    </p:spTree>
    <p:extLst>
      <p:ext uri="{BB962C8B-B14F-4D97-AF65-F5344CB8AC3E}">
        <p14:creationId xmlns:p14="http://schemas.microsoft.com/office/powerpoint/2010/main" val="415636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C. Zadania planowane do realizacji po stronie polskiej na terenie Nadleśnictwa Ustroń:</a:t>
            </a:r>
          </a:p>
          <a:p>
            <a:r>
              <a:rPr lang="pl-PL" dirty="0" smtClean="0"/>
              <a:t>„Zagospodarowanie terenu wokół Dworku Myśliwskiego w Brennej”</a:t>
            </a:r>
          </a:p>
          <a:p>
            <a:endParaRPr lang="pl-PL" dirty="0" smtClean="0"/>
          </a:p>
          <a:p>
            <a:r>
              <a:rPr lang="pl-PL" dirty="0" smtClean="0"/>
              <a:t>1. Dworek Myśliwski „Konczakówka” w Brennej wybudowany został w 1924 r. </a:t>
            </a:r>
            <a:br>
              <a:rPr lang="pl-PL" dirty="0" smtClean="0"/>
            </a:br>
            <a:r>
              <a:rPr lang="pl-PL" dirty="0" smtClean="0"/>
              <a:t>Gruntownemu remontowi poddany został w 2010 r., w trakcie którego </a:t>
            </a:r>
            <a:br>
              <a:rPr lang="pl-PL" dirty="0" smtClean="0"/>
            </a:br>
            <a:r>
              <a:rPr lang="pl-PL" dirty="0" smtClean="0"/>
              <a:t>został wyposażony w pompy ciepła. Fundamenty oraz tras </a:t>
            </a:r>
            <a:br>
              <a:rPr lang="pl-PL" dirty="0" smtClean="0"/>
            </a:br>
            <a:r>
              <a:rPr lang="pl-PL" dirty="0" smtClean="0"/>
              <a:t>wykonane są z piaskowca „Berneńskiego” </a:t>
            </a:r>
            <a:br>
              <a:rPr lang="pl-PL" dirty="0" smtClean="0"/>
            </a:br>
            <a:r>
              <a:rPr lang="pl-PL" dirty="0" smtClean="0"/>
              <a:t>wydobywanego w miejscowym kamieniołomie. </a:t>
            </a:r>
            <a:br>
              <a:rPr lang="pl-PL" dirty="0" smtClean="0"/>
            </a:br>
            <a:r>
              <a:rPr lang="pl-PL" dirty="0" smtClean="0"/>
              <a:t>Obiekt pełni funkcję muzealną i turystyczną, w 2022 r. budynek </a:t>
            </a:r>
            <a:br>
              <a:rPr lang="pl-PL" dirty="0" smtClean="0"/>
            </a:br>
            <a:r>
              <a:rPr lang="pl-PL" dirty="0" smtClean="0"/>
              <a:t>został objęty ochroną konserwatora zabytków. W celu podniesienia </a:t>
            </a:r>
            <a:br>
              <a:rPr lang="pl-PL" dirty="0" smtClean="0"/>
            </a:br>
            <a:r>
              <a:rPr lang="pl-PL" dirty="0" smtClean="0"/>
              <a:t>atrakcyjności i zwiększenia bezpieczeństwa odwiedzających </a:t>
            </a:r>
            <a:br>
              <a:rPr lang="pl-PL" dirty="0" smtClean="0"/>
            </a:br>
            <a:r>
              <a:rPr lang="pl-PL" dirty="0" smtClean="0"/>
              <a:t>go turystów w ramach projektu planujemy zrewitalizować </a:t>
            </a:r>
            <a:br>
              <a:rPr lang="pl-PL" dirty="0" smtClean="0"/>
            </a:br>
            <a:r>
              <a:rPr lang="pl-PL" dirty="0" smtClean="0"/>
              <a:t>teren wokół istniejącego obiektu.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19</a:t>
            </a:fld>
            <a:endParaRPr lang="pl-PL"/>
          </a:p>
        </p:txBody>
      </p:sp>
    </p:spTree>
    <p:extLst>
      <p:ext uri="{BB962C8B-B14F-4D97-AF65-F5344CB8AC3E}">
        <p14:creationId xmlns:p14="http://schemas.microsoft.com/office/powerpoint/2010/main" val="291666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Podstawowe informacje o przedsięwzięciu:</a:t>
            </a:r>
          </a:p>
          <a:p>
            <a:endParaRPr lang="pl-PL" dirty="0" smtClean="0"/>
          </a:p>
          <a:p>
            <a:r>
              <a:rPr lang="pl-PL" dirty="0" smtClean="0"/>
              <a:t>Przedsięwzięcie planujemy realizować w ramach Priorytetu 3: „Twórcze </a:t>
            </a:r>
            <a:br>
              <a:rPr lang="pl-PL" dirty="0" smtClean="0"/>
            </a:br>
            <a:r>
              <a:rPr lang="pl-PL" dirty="0" smtClean="0"/>
              <a:t>i atrakcyjnie turystycznie Pogranicze” oraz Celu szczegółowego 1: „Wzmacnianie roli kultury i zrównoważonej turystyki w rozwoju gospodarczym, włączeniu społecznym i innowacjach społecznych”.</a:t>
            </a:r>
          </a:p>
          <a:p>
            <a:endParaRPr lang="pl-PL" dirty="0" smtClean="0"/>
          </a:p>
          <a:p>
            <a:r>
              <a:rPr lang="pl-PL" dirty="0" smtClean="0"/>
              <a:t>Partnerzy projektu: PGL LP RDLP w Katowicach, PGL LP Nadleśnictwo Bielsko, PGL LP Nadleśnictwo Ustroń, PGL LP Nadleśnictwo Jeleśnia, LESY Slovenskej republiky, š.p. jednostka organizacyjna OZ Tatry, leśnictwo Zakamenné.</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a:t>
            </a:fld>
            <a:endParaRPr lang="pl-PL"/>
          </a:p>
        </p:txBody>
      </p:sp>
    </p:spTree>
    <p:extLst>
      <p:ext uri="{BB962C8B-B14F-4D97-AF65-F5344CB8AC3E}">
        <p14:creationId xmlns:p14="http://schemas.microsoft.com/office/powerpoint/2010/main" val="405593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terenu wokół Dworku Myśliwskiego w Brennej”</a:t>
            </a:r>
          </a:p>
          <a:p>
            <a:endParaRPr lang="pl-PL" dirty="0" smtClean="0"/>
          </a:p>
          <a:p>
            <a:r>
              <a:rPr lang="pl-PL" dirty="0" smtClean="0"/>
              <a:t>2. Funkcja obiektu</a:t>
            </a:r>
          </a:p>
          <a:p>
            <a:endParaRPr lang="pl-PL" dirty="0" smtClean="0"/>
          </a:p>
          <a:p>
            <a:r>
              <a:rPr lang="pl-PL" dirty="0" smtClean="0"/>
              <a:t>Budynek dworku myśliwskiego pełni funkcję muzealną: </a:t>
            </a:r>
            <a:br>
              <a:rPr lang="pl-PL" dirty="0" smtClean="0"/>
            </a:br>
            <a:r>
              <a:rPr lang="pl-PL" dirty="0" smtClean="0"/>
              <a:t>„Muzeum myślistwa ziemi Cieszyńskiej” oraz funkcję </a:t>
            </a:r>
            <a:br>
              <a:rPr lang="pl-PL" dirty="0" smtClean="0"/>
            </a:br>
            <a:r>
              <a:rPr lang="pl-PL" dirty="0" smtClean="0"/>
              <a:t>turystyczną. Stanowi cenny punkt na mapie turystycznej </a:t>
            </a:r>
            <a:br>
              <a:rPr lang="pl-PL" dirty="0" smtClean="0"/>
            </a:br>
            <a:r>
              <a:rPr lang="pl-PL" dirty="0" smtClean="0"/>
              <a:t>Pogranicza. Obiekt cieszy się dużym zainteresowaniem </a:t>
            </a:r>
            <a:br>
              <a:rPr lang="pl-PL" dirty="0" smtClean="0"/>
            </a:br>
            <a:r>
              <a:rPr lang="pl-PL" dirty="0" smtClean="0"/>
              <a:t>społeczeństwa i turystów, czasowo udostępniany jest </a:t>
            </a:r>
            <a:br>
              <a:rPr lang="pl-PL" dirty="0" smtClean="0"/>
            </a:br>
            <a:r>
              <a:rPr lang="pl-PL" dirty="0" smtClean="0"/>
              <a:t>dla zwiedzających wyłącznie pod opieką przewodnika, </a:t>
            </a:r>
            <a:br>
              <a:rPr lang="pl-PL" dirty="0" smtClean="0"/>
            </a:br>
            <a:r>
              <a:rPr lang="pl-PL" dirty="0" smtClean="0"/>
              <a:t>obiekt świadczy również usługi turystyczne i kulturalne. </a:t>
            </a:r>
            <a:br>
              <a:rPr lang="pl-PL" dirty="0" smtClean="0"/>
            </a:br>
            <a:r>
              <a:rPr lang="pl-PL" dirty="0" smtClean="0"/>
              <a:t>Corocznie na jego terenie organizowany jest plener </a:t>
            </a:r>
            <a:br>
              <a:rPr lang="pl-PL" dirty="0" smtClean="0"/>
            </a:br>
            <a:r>
              <a:rPr lang="pl-PL" dirty="0" smtClean="0"/>
              <a:t>malarski, jak również bierze udział w akcji „Noc muzeów”. </a:t>
            </a:r>
            <a:br>
              <a:rPr lang="pl-PL" dirty="0" smtClean="0"/>
            </a:br>
            <a:r>
              <a:rPr lang="pl-PL" dirty="0" smtClean="0"/>
              <a:t>Stanowi cenny przykład architektury drewnianej.</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20</a:t>
            </a:fld>
            <a:endParaRPr lang="pl-PL"/>
          </a:p>
        </p:txBody>
      </p:sp>
    </p:spTree>
    <p:extLst>
      <p:ext uri="{BB962C8B-B14F-4D97-AF65-F5344CB8AC3E}">
        <p14:creationId xmlns:p14="http://schemas.microsoft.com/office/powerpoint/2010/main" val="392272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terenu wokół Dworku Myśliwskiego w Brennej”</a:t>
            </a:r>
          </a:p>
          <a:p>
            <a:endParaRPr lang="pl-PL" dirty="0" smtClean="0"/>
          </a:p>
          <a:p>
            <a:r>
              <a:rPr lang="pl-PL" dirty="0" smtClean="0"/>
              <a:t>3. Zagospodarowanie terenu wokół dworu myśliwskiego</a:t>
            </a:r>
          </a:p>
          <a:p>
            <a:endParaRPr lang="pl-PL" dirty="0" smtClean="0"/>
          </a:p>
          <a:p>
            <a:r>
              <a:rPr lang="pl-PL" dirty="0" smtClean="0"/>
              <a:t>Teren wokół budynku jest urządzony w sposób pół naturalny </a:t>
            </a:r>
            <a:br>
              <a:rPr lang="pl-PL" dirty="0" smtClean="0"/>
            </a:br>
            <a:r>
              <a:rPr lang="pl-PL" dirty="0" smtClean="0"/>
              <a:t>(zieleń wysoka, krzewy, ścieżki). Trawnik wokół budynku jest </a:t>
            </a:r>
            <a:br>
              <a:rPr lang="pl-PL" dirty="0" smtClean="0"/>
            </a:br>
            <a:r>
              <a:rPr lang="pl-PL" dirty="0" smtClean="0"/>
              <a:t>regularnie koszony na powierzchni około 5 arów, natomiast </a:t>
            </a:r>
            <a:br>
              <a:rPr lang="pl-PL" dirty="0" smtClean="0"/>
            </a:br>
            <a:r>
              <a:rPr lang="pl-PL" dirty="0" smtClean="0"/>
              <a:t>pozostała część utrzymywana jest w formie łąki kwietnej </a:t>
            </a:r>
            <a:br>
              <a:rPr lang="pl-PL" dirty="0" smtClean="0"/>
            </a:br>
            <a:r>
              <a:rPr lang="pl-PL" dirty="0" smtClean="0"/>
              <a:t>koszonej maksymalnie dwa razy w roku. Cały teren jest </a:t>
            </a:r>
            <a:br>
              <a:rPr lang="pl-PL" dirty="0" smtClean="0"/>
            </a:br>
            <a:r>
              <a:rPr lang="pl-PL" dirty="0" smtClean="0"/>
              <a:t>ogrodzony jednakże ogrodzenie wymaga wymiany </a:t>
            </a:r>
            <a:br>
              <a:rPr lang="pl-PL" dirty="0" smtClean="0"/>
            </a:br>
            <a:r>
              <a:rPr lang="pl-PL" dirty="0" smtClean="0"/>
              <a:t>na długości ogrodzenie 670 m.b. w celu zabezpieczenia </a:t>
            </a:r>
            <a:br>
              <a:rPr lang="pl-PL" dirty="0" smtClean="0"/>
            </a:br>
            <a:r>
              <a:rPr lang="pl-PL" dirty="0" smtClean="0"/>
              <a:t>obiektu przed dziką zwierzyną, ponieważ zabytkowy </a:t>
            </a:r>
            <a:br>
              <a:rPr lang="pl-PL" dirty="0" smtClean="0"/>
            </a:br>
            <a:r>
              <a:rPr lang="pl-PL" dirty="0" smtClean="0"/>
              <a:t>dworek znajduje się w środku lasu.</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21</a:t>
            </a:fld>
            <a:endParaRPr lang="pl-PL"/>
          </a:p>
        </p:txBody>
      </p:sp>
    </p:spTree>
    <p:extLst>
      <p:ext uri="{BB962C8B-B14F-4D97-AF65-F5344CB8AC3E}">
        <p14:creationId xmlns:p14="http://schemas.microsoft.com/office/powerpoint/2010/main" val="3888663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terenu wokół Dworku Myśliwskiego w Brennej”</a:t>
            </a:r>
          </a:p>
          <a:p>
            <a:endParaRPr lang="pl-PL" dirty="0" smtClean="0"/>
          </a:p>
          <a:p>
            <a:endParaRPr lang="pl-PL" dirty="0" smtClean="0"/>
          </a:p>
          <a:p>
            <a:r>
              <a:rPr lang="pl-PL" dirty="0" smtClean="0"/>
              <a:t>W ramach zagospodarowania terenu planujemy zamontować lampy uliczne na drodze dojazdowej, stworzyć oświetlenie na parkingu oraz przy ścieżkach wokół budynku wyposażone w czujniki ruchu </a:t>
            </a:r>
            <a:br>
              <a:rPr lang="pl-PL" dirty="0" smtClean="0"/>
            </a:br>
            <a:r>
              <a:rPr lang="pl-PL" dirty="0" smtClean="0"/>
              <a:t>i czujniki zmierzchu. Zamontowanie oświetlenia wpłynie na bezpieczeństwo turystów odwiedzających teren zabytkowego dworku myśliwskiego. W celu podniesienia atrakcyjności i zwiększenia dostępności do informacji na temat obiektu planujemy wykonać tablice informacyjne z umieszczonymi kodami QR, po zeskanowaniu których przy użyciu dedykowanej aplikacji będzie można uzyskać informacje </a:t>
            </a:r>
            <a:br>
              <a:rPr lang="pl-PL" dirty="0" smtClean="0"/>
            </a:br>
            <a:r>
              <a:rPr lang="pl-PL" dirty="0" smtClean="0"/>
              <a:t>na temat obiektu oraz zwiedzić wnętrza dworku w formie wirtualnej. W celu zwiększenia dostępności dla osób niepełnosprawnych planujemy wyznaczyć specjalne miejsce parkingowe oraz umieścić </a:t>
            </a:r>
            <a:br>
              <a:rPr lang="pl-PL" dirty="0" smtClean="0"/>
            </a:br>
            <a:r>
              <a:rPr lang="pl-PL" dirty="0" smtClean="0"/>
              <a:t>na poziomie parkingu dodatkowe tablice informacyjne z kodami QR umożliwiające wirtualne zwiedzanie wnętrza.</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22</a:t>
            </a:fld>
            <a:endParaRPr lang="pl-PL"/>
          </a:p>
        </p:txBody>
      </p:sp>
    </p:spTree>
    <p:extLst>
      <p:ext uri="{BB962C8B-B14F-4D97-AF65-F5344CB8AC3E}">
        <p14:creationId xmlns:p14="http://schemas.microsoft.com/office/powerpoint/2010/main" val="21282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terenów wokół Dworku Myśliwskiego w Brennej”</a:t>
            </a:r>
          </a:p>
          <a:p>
            <a:endParaRPr lang="pl-PL" dirty="0" smtClean="0"/>
          </a:p>
          <a:p>
            <a:endParaRPr lang="pl-PL" dirty="0" smtClean="0"/>
          </a:p>
          <a:p>
            <a:endParaRPr lang="pl-PL" dirty="0" smtClean="0"/>
          </a:p>
          <a:p>
            <a:r>
              <a:rPr lang="pl-PL" dirty="0" smtClean="0"/>
              <a:t>Zaplanowano również odtworzenie zabytkowej fontanny,</a:t>
            </a:r>
            <a:br>
              <a:rPr lang="pl-PL" dirty="0" smtClean="0"/>
            </a:br>
            <a:r>
              <a:rPr lang="pl-PL" dirty="0" smtClean="0"/>
              <a:t>która według informacji uzyskanych od osób przebywających </a:t>
            </a:r>
            <a:br>
              <a:rPr lang="pl-PL" dirty="0" smtClean="0"/>
            </a:br>
            <a:r>
              <a:rPr lang="pl-PL" dirty="0" smtClean="0"/>
              <a:t>w dworku w okresie II wojny światowej, znajdowała w bliskim </a:t>
            </a:r>
            <a:br>
              <a:rPr lang="pl-PL" dirty="0" smtClean="0"/>
            </a:br>
            <a:r>
              <a:rPr lang="pl-PL" dirty="0" smtClean="0"/>
              <a:t>sąsiedztwie kamiennego tarasu. Obecnie można rozpoznać </a:t>
            </a:r>
            <a:br>
              <a:rPr lang="pl-PL" dirty="0" smtClean="0"/>
            </a:br>
            <a:r>
              <a:rPr lang="pl-PL" dirty="0" smtClean="0"/>
              <a:t>tylko zarys jej podstawy w kształcie kwadratu o bokach 2x2 m.</a:t>
            </a:r>
            <a:br>
              <a:rPr lang="pl-PL" dirty="0" smtClean="0"/>
            </a:br>
            <a:r>
              <a:rPr lang="pl-PL" dirty="0" smtClean="0"/>
              <a:t>Fontanna miała prostą formę betonowej niecki z umieszczoną </a:t>
            </a:r>
            <a:br>
              <a:rPr lang="pl-PL" dirty="0" smtClean="0"/>
            </a:br>
            <a:r>
              <a:rPr lang="pl-PL" dirty="0" smtClean="0"/>
              <a:t>centralnie metalową rurką wychodzącą na wysokość 50-70 cm, </a:t>
            </a:r>
            <a:br>
              <a:rPr lang="pl-PL" dirty="0" smtClean="0"/>
            </a:br>
            <a:r>
              <a:rPr lang="pl-PL" dirty="0" smtClean="0"/>
              <a:t>najprawdopodobniej działała na zasadzie samo ciśnienia.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23</a:t>
            </a:fld>
            <a:endParaRPr lang="pl-PL"/>
          </a:p>
        </p:txBody>
      </p:sp>
    </p:spTree>
    <p:extLst>
      <p:ext uri="{BB962C8B-B14F-4D97-AF65-F5344CB8AC3E}">
        <p14:creationId xmlns:p14="http://schemas.microsoft.com/office/powerpoint/2010/main" val="159396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terenów wokół Dworku Myśliwskiego w Brennej”</a:t>
            </a:r>
          </a:p>
          <a:p>
            <a:endParaRPr lang="pl-PL" dirty="0" smtClean="0"/>
          </a:p>
          <a:p>
            <a:r>
              <a:rPr lang="pl-PL" dirty="0" smtClean="0"/>
              <a:t> 4. Dworek myśliwski w Brennej a „Nowy Europejski Bauhaus” (NEB)</a:t>
            </a:r>
          </a:p>
          <a:p>
            <a:endParaRPr lang="pl-PL" dirty="0" smtClean="0"/>
          </a:p>
          <a:p>
            <a:r>
              <a:rPr lang="pl-PL" dirty="0" smtClean="0"/>
              <a:t>Planowana rewitalizacja zagospodarowania terenu, </a:t>
            </a:r>
            <a:br>
              <a:rPr lang="pl-PL" dirty="0" smtClean="0"/>
            </a:br>
            <a:r>
              <a:rPr lang="pl-PL" dirty="0" smtClean="0"/>
              <a:t>wpisuje się w naturalny krajobraz. </a:t>
            </a:r>
            <a:br>
              <a:rPr lang="pl-PL" dirty="0" smtClean="0"/>
            </a:br>
            <a:r>
              <a:rPr lang="pl-PL" dirty="0" smtClean="0"/>
              <a:t>Planowane działania będą uwzględniały aspekt estetyczny </a:t>
            </a:r>
            <a:br>
              <a:rPr lang="pl-PL" dirty="0" smtClean="0"/>
            </a:br>
            <a:r>
              <a:rPr lang="pl-PL" dirty="0" smtClean="0"/>
              <a:t>i kulturowy tego zabytkowego obiektu. </a:t>
            </a:r>
            <a:br>
              <a:rPr lang="pl-PL" dirty="0" smtClean="0"/>
            </a:br>
            <a:r>
              <a:rPr lang="pl-PL" dirty="0" smtClean="0"/>
              <a:t>W ramach planowanych działań zostaną zastosowane </a:t>
            </a:r>
            <a:br>
              <a:rPr lang="pl-PL" dirty="0" smtClean="0"/>
            </a:br>
            <a:r>
              <a:rPr lang="pl-PL" dirty="0" smtClean="0"/>
              <a:t>rozwiązania umożliwiające dostęp do obiektu osobom </a:t>
            </a:r>
            <a:br>
              <a:rPr lang="pl-PL" dirty="0" smtClean="0"/>
            </a:br>
            <a:r>
              <a:rPr lang="pl-PL" dirty="0" smtClean="0"/>
              <a:t>niepełnosprawnym. Rewitalizacja terenu wokół dworku </a:t>
            </a:r>
            <a:br>
              <a:rPr lang="pl-PL" dirty="0" smtClean="0"/>
            </a:br>
            <a:r>
              <a:rPr lang="pl-PL" dirty="0" smtClean="0"/>
              <a:t>myśliwskiego zwiększy dostępność obiektu dla turystów </a:t>
            </a:r>
            <a:br>
              <a:rPr lang="pl-PL" dirty="0" smtClean="0"/>
            </a:br>
            <a:r>
              <a:rPr lang="pl-PL" dirty="0" smtClean="0"/>
              <a:t>oraz lokalnej społeczności.</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24</a:t>
            </a:fld>
            <a:endParaRPr lang="pl-PL"/>
          </a:p>
        </p:txBody>
      </p:sp>
    </p:spTree>
    <p:extLst>
      <p:ext uri="{BB962C8B-B14F-4D97-AF65-F5344CB8AC3E}">
        <p14:creationId xmlns:p14="http://schemas.microsoft.com/office/powerpoint/2010/main" val="162830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„Zagospodarowanie terenów wokół Dworku Myśliwskiego w Brennej”</a:t>
            </a:r>
          </a:p>
          <a:p>
            <a:endParaRPr lang="pl-PL" dirty="0" smtClean="0"/>
          </a:p>
          <a:p>
            <a:r>
              <a:rPr lang="pl-PL" dirty="0" smtClean="0"/>
              <a:t>Pytania pomocnicze do formularza partycypacji społecznych:</a:t>
            </a:r>
          </a:p>
          <a:p>
            <a:endParaRPr lang="pl-PL" dirty="0" smtClean="0"/>
          </a:p>
          <a:p>
            <a:r>
              <a:rPr lang="pl-PL" dirty="0" smtClean="0"/>
              <a:t>1. Na co według Państwa powinniśmy zwrócić jeszcze uwagę w trakcie rewitalizacji terenu </a:t>
            </a:r>
            <a:br>
              <a:rPr lang="pl-PL" dirty="0" smtClean="0"/>
            </a:br>
            <a:r>
              <a:rPr lang="pl-PL" dirty="0" smtClean="0"/>
              <a:t>wokół dworku myśliwskiego?</a:t>
            </a:r>
          </a:p>
          <a:p>
            <a:r>
              <a:rPr lang="pl-PL" dirty="0" smtClean="0"/>
              <a:t>2. Jakie ułatwienia należy zastosować, aby w jak największym stopniu zwiększyć dostępność budynku i jego ekspozycji dla osób z niepełnosprawnościami ?</a:t>
            </a:r>
          </a:p>
          <a:p>
            <a:r>
              <a:rPr lang="pl-PL" dirty="0" smtClean="0"/>
              <a:t>3. W jaki jeszcze sposób sugerowaliby Państwo, aby promować działania realizowane</a:t>
            </a:r>
            <a:br>
              <a:rPr lang="pl-PL" dirty="0" smtClean="0"/>
            </a:br>
            <a:r>
              <a:rPr lang="pl-PL" dirty="0" smtClean="0"/>
              <a:t>w ramach projektu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25</a:t>
            </a:fld>
            <a:endParaRPr lang="pl-PL"/>
          </a:p>
        </p:txBody>
      </p:sp>
    </p:spTree>
    <p:extLst>
      <p:ext uri="{BB962C8B-B14F-4D97-AF65-F5344CB8AC3E}">
        <p14:creationId xmlns:p14="http://schemas.microsoft.com/office/powerpoint/2010/main" val="212331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26</a:t>
            </a:fld>
            <a:endParaRPr lang="pl-PL"/>
          </a:p>
        </p:txBody>
      </p:sp>
    </p:spTree>
    <p:extLst>
      <p:ext uri="{BB962C8B-B14F-4D97-AF65-F5344CB8AC3E}">
        <p14:creationId xmlns:p14="http://schemas.microsoft.com/office/powerpoint/2010/main" val="1382171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„Rekonstrukcja historycznej drewnianej leśniczówki Flajšová”</a:t>
            </a:r>
          </a:p>
          <a:p>
            <a:endParaRPr lang="pl-PL" dirty="0" smtClean="0"/>
          </a:p>
          <a:p>
            <a:r>
              <a:rPr lang="pl-PL" dirty="0" smtClean="0"/>
              <a:t>2. Funkcja drewnianej leśniczówki po rekonstrukcji</a:t>
            </a:r>
          </a:p>
          <a:p>
            <a:endParaRPr lang="pl-PL" dirty="0" smtClean="0"/>
          </a:p>
          <a:p>
            <a:r>
              <a:rPr lang="pl-PL" dirty="0" smtClean="0"/>
              <a:t>Po przebudowie budynek leśniczówki Flajšová </a:t>
            </a:r>
            <a:br>
              <a:rPr lang="pl-PL" dirty="0" smtClean="0"/>
            </a:br>
            <a:r>
              <a:rPr lang="pl-PL" dirty="0" smtClean="0"/>
              <a:t>będzie służył jako nowoczesne i interaktywne muzeum </a:t>
            </a:r>
            <a:br>
              <a:rPr lang="pl-PL" dirty="0" smtClean="0"/>
            </a:br>
            <a:r>
              <a:rPr lang="pl-PL" dirty="0" smtClean="0"/>
              <a:t>przedstawiające znaczenie i historię leśnictwa </a:t>
            </a:r>
            <a:br>
              <a:rPr lang="pl-PL" dirty="0" smtClean="0"/>
            </a:br>
            <a:r>
              <a:rPr lang="pl-PL" dirty="0" smtClean="0"/>
              <a:t>na Słowacji i Orawie, połączone z przestrzeniami </a:t>
            </a:r>
            <a:br>
              <a:rPr lang="pl-PL" dirty="0" smtClean="0"/>
            </a:br>
            <a:r>
              <a:rPr lang="pl-PL" dirty="0" smtClean="0"/>
              <a:t>edukacyjnymi do realizacji sensorycznej edukacji o lesie, </a:t>
            </a:r>
            <a:br>
              <a:rPr lang="pl-PL" dirty="0" smtClean="0"/>
            </a:br>
            <a:r>
              <a:rPr lang="pl-PL" dirty="0" smtClean="0"/>
              <a:t>leśnictwie i ich znaczeniu dla środowiska. Chcemy, aby</a:t>
            </a:r>
            <a:br>
              <a:rPr lang="pl-PL" dirty="0" smtClean="0"/>
            </a:br>
            <a:r>
              <a:rPr lang="pl-PL" dirty="0" smtClean="0"/>
              <a:t>obiekt był dostępny bez barier dla osób </a:t>
            </a:r>
            <a:br>
              <a:rPr lang="pl-PL" dirty="0" smtClean="0"/>
            </a:br>
            <a:r>
              <a:rPr lang="pl-PL" dirty="0" smtClean="0"/>
              <a:t>niepełnosprawnych, co oznacza, że ​​osoby te będą mogły </a:t>
            </a:r>
            <a:br>
              <a:rPr lang="pl-PL" dirty="0" smtClean="0"/>
            </a:br>
            <a:r>
              <a:rPr lang="pl-PL" dirty="0" smtClean="0"/>
              <a:t>zwiedzać muzeum w leśniczówce Flajšova. Przed leśniczówką planujemy utwardzić teren, </a:t>
            </a:r>
            <a:br>
              <a:rPr lang="pl-PL" dirty="0" smtClean="0"/>
            </a:br>
            <a:r>
              <a:rPr lang="pl-PL" dirty="0" smtClean="0"/>
              <a:t>dzięki czemu osoby niepełnosprawne będą mogły podejść bezpośrednio pod muzeum </a:t>
            </a:r>
            <a:br>
              <a:rPr lang="pl-PL" dirty="0" smtClean="0"/>
            </a:br>
            <a:r>
              <a:rPr lang="pl-PL" dirty="0" smtClean="0"/>
              <a:t>i obiekt wielofunkcyjny, aby je zwiedzać.</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27</a:t>
            </a:fld>
            <a:endParaRPr lang="pl-PL"/>
          </a:p>
        </p:txBody>
      </p:sp>
    </p:spTree>
    <p:extLst>
      <p:ext uri="{BB962C8B-B14F-4D97-AF65-F5344CB8AC3E}">
        <p14:creationId xmlns:p14="http://schemas.microsoft.com/office/powerpoint/2010/main" val="552418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„Rekonstrukcja historycznej drewnianej leśniczówki Flajšová”</a:t>
            </a:r>
          </a:p>
          <a:p>
            <a:endParaRPr lang="pl-PL" dirty="0" smtClean="0"/>
          </a:p>
          <a:p>
            <a:r>
              <a:rPr lang="pl-PL" dirty="0" smtClean="0"/>
              <a:t>3. Budynek dawnej leśniczówki jako element kompleksu rekreacyjnego </a:t>
            </a:r>
          </a:p>
          <a:p>
            <a:endParaRPr lang="pl-PL" dirty="0" smtClean="0"/>
          </a:p>
          <a:p>
            <a:r>
              <a:rPr lang="pl-PL" dirty="0" smtClean="0"/>
              <a:t>Planujemy,  aby rekonstrukcja budynku zabytkowej lesniczówki była jednym z elementów kompleksu turystyczno-edukacyjnego. Chcemy, aby powstał tam również wielofunkcyjny obiekt „warsztatów kreatywnych”, który będzie częścią edukacji eksperymentalnej realizowanej w części edukacyjnej leśniczówki Flajšová. W kompleksie planujemy stoworzyć infrastrukturę turystyczną w stylu architektury drewnianej, która służyć będzie turystom i przyjezdnym, a jednocześnie realizować zewnętrzne elementy edukacji sensorycznej. Planujemy również rekonstrukcję historycznego tajchu Flajšovej, która posłuży jako replika do praktycznych pokazów historycznego spływu tratwą drewnianą </a:t>
            </a:r>
            <a:br>
              <a:rPr lang="pl-PL" dirty="0" smtClean="0"/>
            </a:br>
            <a:r>
              <a:rPr lang="pl-PL" dirty="0" smtClean="0"/>
              <a:t>oraz prezentacji znaczenia wody w przyrodzie. Cały kompleks stworzy wyjątkowe miejsce dla przyjezdnych, ale także dla mieszkańców regionu Pogranicza, idealne do jednoczesnego poznania piękna przyrody i historii regionu.</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28</a:t>
            </a:fld>
            <a:endParaRPr lang="pl-PL"/>
          </a:p>
        </p:txBody>
      </p:sp>
    </p:spTree>
    <p:extLst>
      <p:ext uri="{BB962C8B-B14F-4D97-AF65-F5344CB8AC3E}">
        <p14:creationId xmlns:p14="http://schemas.microsoft.com/office/powerpoint/2010/main" val="1748112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„Rekonstrukcja historycznej drewnianej leśniczówki Flajšová”</a:t>
            </a:r>
          </a:p>
          <a:p>
            <a:endParaRPr lang="pl-PL" dirty="0" smtClean="0"/>
          </a:p>
          <a:p>
            <a:r>
              <a:rPr lang="pl-PL" dirty="0" smtClean="0"/>
              <a:t>3. Funkcja budynek gospodarczego po przebudowie</a:t>
            </a:r>
          </a:p>
          <a:p>
            <a:endParaRPr lang="pl-PL" dirty="0" smtClean="0"/>
          </a:p>
          <a:p>
            <a:r>
              <a:rPr lang="pl-PL" dirty="0" smtClean="0"/>
              <a:t>Planujmy przebudować budynek gospodarczy znajdujący się</a:t>
            </a:r>
            <a:br>
              <a:rPr lang="pl-PL" dirty="0" smtClean="0"/>
            </a:br>
            <a:r>
              <a:rPr lang="pl-PL" dirty="0" smtClean="0"/>
              <a:t>w pobliżu rezerwatu dzikich zwierząt Flajšová na obiekt </a:t>
            </a:r>
            <a:br>
              <a:rPr lang="pl-PL" dirty="0" smtClean="0"/>
            </a:br>
            <a:r>
              <a:rPr lang="pl-PL" dirty="0" smtClean="0"/>
              <a:t>wielofunkcyjny. Obiekt planujemy zrekonstruować w celu </a:t>
            </a:r>
            <a:br>
              <a:rPr lang="pl-PL" dirty="0" smtClean="0"/>
            </a:br>
            <a:r>
              <a:rPr lang="pl-PL" dirty="0" smtClean="0"/>
              <a:t>zachowania drewnianej architektury zabytkowego zwierzyńca, </a:t>
            </a:r>
            <a:br>
              <a:rPr lang="pl-PL" dirty="0" smtClean="0"/>
            </a:br>
            <a:r>
              <a:rPr lang="pl-PL" dirty="0" smtClean="0"/>
              <a:t>będący jednocześnie elementem kompleksu turystyczno </a:t>
            </a:r>
            <a:br>
              <a:rPr lang="pl-PL" dirty="0" smtClean="0"/>
            </a:br>
            <a:r>
              <a:rPr lang="pl-PL" dirty="0" smtClean="0"/>
              <a:t>- edukacyjnego. Wielofunkcyjność budynku będzie polegała </a:t>
            </a:r>
            <a:br>
              <a:rPr lang="pl-PL" dirty="0" smtClean="0"/>
            </a:br>
            <a:r>
              <a:rPr lang="pl-PL" dirty="0" smtClean="0"/>
              <a:t>na wykorzystaniu jego przestrzeni na „warsztaty kreatywne”</a:t>
            </a:r>
            <a:br>
              <a:rPr lang="pl-PL" dirty="0" smtClean="0"/>
            </a:br>
            <a:r>
              <a:rPr lang="pl-PL" dirty="0" smtClean="0"/>
              <a:t>jako uzupełnienie realizacji edukacji sensorycznej. </a:t>
            </a:r>
          </a:p>
          <a:p>
            <a:r>
              <a:rPr lang="pl-PL" dirty="0" smtClean="0"/>
              <a:t>Jednocześnie chcemy, aby obiekt pełnił funkcję obserwatorium zwierząt leśnych, którego celem będzie przybliżenie zwiedzającym lasu i jego mieszkańców w ramach edukacji ekologicznej. W ramach infrastruktury turystycznej w budynku chcemy stworzyć otwartą</a:t>
            </a:r>
            <a:br>
              <a:rPr lang="pl-PL" dirty="0" smtClean="0"/>
            </a:br>
            <a:r>
              <a:rPr lang="pl-PL" dirty="0" smtClean="0"/>
              <a:t>altane z kominkiem. Budynek oraz plac przed nim chcemy dostosować do potrzeb osób niepełnosprawnych.</a:t>
            </a:r>
            <a:br>
              <a:rPr lang="pl-PL" dirty="0" smtClean="0"/>
            </a:br>
            <a:endParaRPr lang="pl-PL" dirty="0" smtClean="0"/>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29</a:t>
            </a:fld>
            <a:endParaRPr lang="pl-PL"/>
          </a:p>
        </p:txBody>
      </p:sp>
    </p:spTree>
    <p:extLst>
      <p:ext uri="{BB962C8B-B14F-4D97-AF65-F5344CB8AC3E}">
        <p14:creationId xmlns:p14="http://schemas.microsoft.com/office/powerpoint/2010/main" val="371083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Podstawowe informacje o przedsięwzięciu:</a:t>
            </a:r>
          </a:p>
          <a:p>
            <a:endParaRPr lang="pl-PL" dirty="0" smtClean="0"/>
          </a:p>
          <a:p>
            <a:r>
              <a:rPr lang="pl-PL" dirty="0" smtClean="0"/>
              <a:t>Cel główny projektu: stworzenie transgranicznej oferty opartej</a:t>
            </a:r>
            <a:br>
              <a:rPr lang="pl-PL" dirty="0" smtClean="0"/>
            </a:br>
            <a:r>
              <a:rPr lang="pl-PL" dirty="0" smtClean="0"/>
              <a:t>na zrównoważonej turystyce i wykorzystaniu potencjału kulturowego</a:t>
            </a:r>
            <a:br>
              <a:rPr lang="pl-PL" dirty="0" smtClean="0"/>
            </a:br>
            <a:r>
              <a:rPr lang="pl-PL" dirty="0" smtClean="0"/>
              <a:t>obiektów leśnej architektury drewnianej na polsko-słowackim Pograniczu. </a:t>
            </a:r>
          </a:p>
          <a:p>
            <a:endParaRPr lang="pl-PL" dirty="0" smtClean="0"/>
          </a:p>
          <a:p>
            <a:r>
              <a:rPr lang="pl-PL" dirty="0" smtClean="0"/>
              <a:t>Interesariusze: lokalna społeczność i turyści z różnych grup wiekowych, </a:t>
            </a:r>
            <a:br>
              <a:rPr lang="pl-PL" dirty="0" smtClean="0"/>
            </a:br>
            <a:r>
              <a:rPr lang="pl-PL" dirty="0" smtClean="0"/>
              <a:t> w tym osoby starsze i rodziny z dziećmi, osoby niepełnosprawne,</a:t>
            </a:r>
            <a:br>
              <a:rPr lang="pl-PL" dirty="0" smtClean="0"/>
            </a:br>
            <a:r>
              <a:rPr lang="pl-PL" dirty="0" smtClean="0"/>
              <a:t>przedszkola, szkoły, uczelnie wyższe o kierunku przyrodniczym </a:t>
            </a:r>
            <a:br>
              <a:rPr lang="pl-PL" dirty="0" smtClean="0"/>
            </a:br>
            <a:r>
              <a:rPr lang="pl-PL" dirty="0" smtClean="0"/>
              <a:t>i historycznym, organizacje proekologiczne i prośrodowiskowe, instytucje zajmujące się osobami niepełnosprawnymi i starszymi, lokalni artyści </a:t>
            </a:r>
            <a:br>
              <a:rPr lang="pl-PL" dirty="0" smtClean="0"/>
            </a:br>
            <a:r>
              <a:rPr lang="pl-PL" dirty="0" smtClean="0"/>
              <a:t>i rękodzielnicy. </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3</a:t>
            </a:fld>
            <a:endParaRPr lang="pl-PL"/>
          </a:p>
        </p:txBody>
      </p:sp>
    </p:spTree>
    <p:extLst>
      <p:ext uri="{BB962C8B-B14F-4D97-AF65-F5344CB8AC3E}">
        <p14:creationId xmlns:p14="http://schemas.microsoft.com/office/powerpoint/2010/main" val="1060045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„Rekonstrukcja historycznej drewnianej leśniczówki Flajšová”</a:t>
            </a:r>
          </a:p>
          <a:p>
            <a:endParaRPr lang="pl-PL" dirty="0" smtClean="0"/>
          </a:p>
          <a:p>
            <a:r>
              <a:rPr lang="pl-PL" dirty="0" smtClean="0"/>
              <a:t>4. Rekonstrukcja leśniczówki Flajsova i budynku gospodarczego a „Nowy Europejski Bauhaus” (NEB)</a:t>
            </a:r>
          </a:p>
          <a:p>
            <a:endParaRPr lang="pl-PL" dirty="0" smtClean="0"/>
          </a:p>
          <a:p>
            <a:r>
              <a:rPr lang="pl-PL" dirty="0" smtClean="0"/>
              <a:t>Planowana rewitalizacja leśniczówki i budynku gospodarczego, wpisuje się w naturalny krajobraz. Do realizacji zaplanowanych w ramach projektu działań będą użyte materiały pochodzenia naturalnego. Odrestaurowany budynek wpłynie na zrównoważony rozwój poprzez ochronę dziedzictwa kulturowego i jego dostępności dla kolejnych pokoleń. Planowane do realziacji działania spełniają również zasadę włączenia społecznego, która ukierunkowana jest na dialog między kulturami, płciami i grupami wiekowymi. W ramach planowanych działań zostaną zastosowane rozwiązania umożliwiające dostęp do obiektu osobom niepełnosprawnym. Planowane działania będą uwzględniały aspekt estetyczny </a:t>
            </a:r>
            <a:br>
              <a:rPr lang="pl-PL" dirty="0" smtClean="0"/>
            </a:br>
            <a:r>
              <a:rPr lang="pl-PL" dirty="0" smtClean="0"/>
              <a:t>i kulturowy.</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30</a:t>
            </a:fld>
            <a:endParaRPr lang="pl-PL"/>
          </a:p>
        </p:txBody>
      </p:sp>
    </p:spTree>
    <p:extLst>
      <p:ext uri="{BB962C8B-B14F-4D97-AF65-F5344CB8AC3E}">
        <p14:creationId xmlns:p14="http://schemas.microsoft.com/office/powerpoint/2010/main" val="265566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„Rekonstrukcja historycznej drewnianej leśniczówki Flajšová”</a:t>
            </a:r>
          </a:p>
          <a:p>
            <a:endParaRPr lang="pl-PL" dirty="0" smtClean="0"/>
          </a:p>
          <a:p>
            <a:r>
              <a:rPr lang="pl-PL" dirty="0" smtClean="0"/>
              <a:t>Pytania pomocnicze do formularza partycypacji społecznych:</a:t>
            </a:r>
          </a:p>
          <a:p>
            <a:endParaRPr lang="pl-PL" dirty="0" smtClean="0"/>
          </a:p>
          <a:p>
            <a:r>
              <a:rPr lang="pl-PL" dirty="0" smtClean="0"/>
              <a:t>Jakie ułatwienia należy zastosować dla osób z niepełnosprawnościami, aby w jak największym stopniu zwiększyć dostępność budynków i jego ekspozycji ? </a:t>
            </a:r>
          </a:p>
          <a:p>
            <a:r>
              <a:rPr lang="pl-PL" dirty="0" smtClean="0"/>
              <a:t>Czy po rewitalizacji leśniczówki powinniśmy skupić się głównie na charakterze </a:t>
            </a:r>
            <a:br>
              <a:rPr lang="pl-PL" dirty="0" smtClean="0"/>
            </a:br>
            <a:r>
              <a:rPr lang="pl-PL" dirty="0" smtClean="0"/>
              <a:t>muzealnym i edukacyjnym obiektów, czy powinny być w nim prowadzone również warsztaty o tematyce kulturowej ?</a:t>
            </a:r>
          </a:p>
          <a:p>
            <a:r>
              <a:rPr lang="pl-PL" dirty="0" smtClean="0"/>
              <a:t>Czy widzą Państwo potrzebę przeznaczenia obiektu na inne funkcje społecznie użyteczne?</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31</a:t>
            </a:fld>
            <a:endParaRPr lang="pl-PL"/>
          </a:p>
        </p:txBody>
      </p:sp>
    </p:spTree>
    <p:extLst>
      <p:ext uri="{BB962C8B-B14F-4D97-AF65-F5344CB8AC3E}">
        <p14:creationId xmlns:p14="http://schemas.microsoft.com/office/powerpoint/2010/main" val="3996413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Zachęcamy do udziału w partycypacjach społecznych dotyczących planowanych do realizacji zadań </a:t>
            </a:r>
            <a:br>
              <a:rPr lang="pl-PL" dirty="0" smtClean="0"/>
            </a:br>
            <a:r>
              <a:rPr lang="pl-PL" dirty="0" smtClean="0"/>
              <a:t>w ramach projektu: „Śladami Leśnej Architektury Drewnianej” poprzez wypełnienie formularza lub udział w webinarium, które odbędzie się w dniu 22.03.2023 r.</a:t>
            </a:r>
          </a:p>
          <a:p>
            <a:r>
              <a:rPr lang="pl-PL" dirty="0" smtClean="0"/>
              <a:t>Link do webinarium znajduje się stronie prowadzonych partycypacji.</a:t>
            </a:r>
          </a:p>
          <a:p>
            <a:r>
              <a:rPr lang="pl-PL" dirty="0" smtClean="0"/>
              <a:t>Serdecznie zapraszamy.</a:t>
            </a:r>
          </a:p>
        </p:txBody>
      </p:sp>
      <p:sp>
        <p:nvSpPr>
          <p:cNvPr id="4" name="Symbol zastępczy numeru slajdu 3"/>
          <p:cNvSpPr>
            <a:spLocks noGrp="1"/>
          </p:cNvSpPr>
          <p:nvPr>
            <p:ph type="sldNum" sz="quarter" idx="10"/>
          </p:nvPr>
        </p:nvSpPr>
        <p:spPr/>
        <p:txBody>
          <a:bodyPr/>
          <a:lstStyle/>
          <a:p>
            <a:fld id="{F339D79F-0ECB-480B-9306-A1BC32548124}" type="slidenum">
              <a:rPr lang="pl-PL" smtClean="0"/>
              <a:t>32</a:t>
            </a:fld>
            <a:endParaRPr lang="pl-PL"/>
          </a:p>
        </p:txBody>
      </p:sp>
    </p:spTree>
    <p:extLst>
      <p:ext uri="{BB962C8B-B14F-4D97-AF65-F5344CB8AC3E}">
        <p14:creationId xmlns:p14="http://schemas.microsoft.com/office/powerpoint/2010/main" val="132752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Podstawowe informacje o przedsięwzięciu:</a:t>
            </a:r>
          </a:p>
          <a:p>
            <a:endParaRPr lang="pl-PL" dirty="0" smtClean="0"/>
          </a:p>
          <a:p>
            <a:r>
              <a:rPr lang="pl-PL" dirty="0" smtClean="0"/>
              <a:t>Obszar realizacji projektu: </a:t>
            </a:r>
          </a:p>
          <a:p>
            <a:r>
              <a:rPr lang="pl-PL" dirty="0" smtClean="0"/>
              <a:t>po stronie polskiego partnera: </a:t>
            </a:r>
          </a:p>
          <a:p>
            <a:r>
              <a:rPr lang="pl-PL" dirty="0" smtClean="0"/>
              <a:t>powiat żywiecki</a:t>
            </a:r>
          </a:p>
          <a:p>
            <a:r>
              <a:rPr lang="pl-PL" dirty="0" smtClean="0"/>
              <a:t>powiat bielski </a:t>
            </a:r>
          </a:p>
          <a:p>
            <a:r>
              <a:rPr lang="pl-PL" dirty="0" smtClean="0"/>
              <a:t>Miasto Bielsko – Biała </a:t>
            </a:r>
          </a:p>
          <a:p>
            <a:r>
              <a:rPr lang="pl-PL" dirty="0" smtClean="0"/>
              <a:t>powiat cieszyński </a:t>
            </a:r>
          </a:p>
          <a:p>
            <a:r>
              <a:rPr lang="pl-PL" dirty="0" smtClean="0"/>
              <a:t>po stronie słowackiego partnera: </a:t>
            </a:r>
          </a:p>
          <a:p>
            <a:r>
              <a:rPr lang="pl-PL" dirty="0" smtClean="0"/>
              <a:t>Żyliński Kraj Samorządowym</a:t>
            </a:r>
            <a:br>
              <a:rPr lang="pl-PL" dirty="0" smtClean="0"/>
            </a:br>
            <a:endParaRPr lang="pl-PL" dirty="0" smtClean="0"/>
          </a:p>
          <a:p>
            <a:r>
              <a:rPr lang="pl-PL" dirty="0" smtClean="0"/>
              <a:t>Szacunkowy budżet projektu: ok. 4 mln EUR</a:t>
            </a:r>
          </a:p>
          <a:p>
            <a:r>
              <a:rPr lang="pl-PL" dirty="0" smtClean="0"/>
              <a:t> </a:t>
            </a:r>
          </a:p>
          <a:p>
            <a:r>
              <a:rPr lang="pl-PL" dirty="0" smtClean="0"/>
              <a:t>Planowany termin realizacji projektu: lata 2024-2025</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4</a:t>
            </a:fld>
            <a:endParaRPr lang="pl-PL"/>
          </a:p>
        </p:txBody>
      </p:sp>
    </p:spTree>
    <p:extLst>
      <p:ext uri="{BB962C8B-B14F-4D97-AF65-F5344CB8AC3E}">
        <p14:creationId xmlns:p14="http://schemas.microsoft.com/office/powerpoint/2010/main" val="418783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Najważniejsze zadania w projekcie:</a:t>
            </a:r>
          </a:p>
          <a:p>
            <a:r>
              <a:rPr lang="pl-PL" dirty="0" smtClean="0"/>
              <a:t>Stworzenie transgranicznej oferty turystycznej opartej na obiektach leśnej architektury drewnianej na polsko-słowackim Pograniczu będzie związane </a:t>
            </a:r>
            <a:br>
              <a:rPr lang="pl-PL" dirty="0" smtClean="0"/>
            </a:br>
            <a:r>
              <a:rPr lang="pl-PL" dirty="0" smtClean="0"/>
              <a:t>z realizacją zaplanowanych zadań:</a:t>
            </a:r>
          </a:p>
          <a:p>
            <a:endParaRPr lang="pl-PL" dirty="0" smtClean="0"/>
          </a:p>
          <a:p>
            <a:r>
              <a:rPr lang="pl-PL" dirty="0" smtClean="0"/>
              <a:t>1.Odtworzeniu obiektów architektury drewnianej:</a:t>
            </a:r>
          </a:p>
          <a:p>
            <a:r>
              <a:rPr lang="pl-PL" dirty="0" smtClean="0"/>
              <a:t>po stronie polskiego partnera: </a:t>
            </a:r>
          </a:p>
          <a:p>
            <a:r>
              <a:rPr lang="pl-PL" dirty="0" smtClean="0"/>
              <a:t>Odrestaurowanie zabytkowej drewnianej leśniczówki w Lipniku </a:t>
            </a:r>
            <a:br>
              <a:rPr lang="pl-PL" dirty="0" smtClean="0"/>
            </a:br>
            <a:r>
              <a:rPr lang="pl-PL" dirty="0" smtClean="0"/>
              <a:t>wraz zagospodarowaniem terenu wokół obiektu - Nadleśnictwo Bielsko.</a:t>
            </a:r>
          </a:p>
          <a:p>
            <a:r>
              <a:rPr lang="pl-PL" dirty="0" smtClean="0"/>
              <a:t>Odrestaurowanie zabytkowej Kaplicy Matki Boskiej Leśnej </a:t>
            </a:r>
            <a:br>
              <a:rPr lang="pl-PL" dirty="0" smtClean="0"/>
            </a:br>
            <a:r>
              <a:rPr lang="pl-PL" dirty="0" smtClean="0"/>
              <a:t>w Kiełbasowie wraz z zagospodarowaniem terenu wokół obiektu - Nadleśnictwo Jeleśnia. </a:t>
            </a:r>
          </a:p>
          <a:p>
            <a:r>
              <a:rPr lang="pl-PL" dirty="0" smtClean="0"/>
              <a:t>Zagospodarowanie terenu przyległego do Dworku Myśliwskiego „Konczakówka” w Brennej - Nadleśnictwo Ustroń.</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5</a:t>
            </a:fld>
            <a:endParaRPr lang="pl-PL"/>
          </a:p>
        </p:txBody>
      </p:sp>
    </p:spTree>
    <p:extLst>
      <p:ext uri="{BB962C8B-B14F-4D97-AF65-F5344CB8AC3E}">
        <p14:creationId xmlns:p14="http://schemas.microsoft.com/office/powerpoint/2010/main" val="314191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1.Odtworzeniu obiektów architektury drewnianej:</a:t>
            </a:r>
          </a:p>
          <a:p>
            <a:r>
              <a:rPr lang="pl-PL" dirty="0" smtClean="0"/>
              <a:t>po stronie słowackiego partnera: </a:t>
            </a:r>
          </a:p>
          <a:p>
            <a:r>
              <a:rPr lang="pl-PL" dirty="0" smtClean="0"/>
              <a:t>Rekonstrukcja drewnianej historycznej leśniczówki Flajšová </a:t>
            </a:r>
            <a:br>
              <a:rPr lang="pl-PL" dirty="0" smtClean="0"/>
            </a:br>
            <a:r>
              <a:rPr lang="pl-PL" dirty="0" smtClean="0"/>
              <a:t>wraz z budynkiem gospodarczym, zagospodarowanie terenu wokół obiektu, jednostka organizacyjna Tatry - leśnictwo Zakamenné.</a:t>
            </a:r>
          </a:p>
          <a:p>
            <a:endParaRPr lang="pl-PL" dirty="0" smtClean="0"/>
          </a:p>
          <a:p>
            <a:r>
              <a:rPr lang="pl-PL" dirty="0" smtClean="0"/>
              <a:t>2. Opracowanie oferty turystycznej:</a:t>
            </a:r>
          </a:p>
          <a:p>
            <a:r>
              <a:rPr lang="pl-PL" dirty="0" smtClean="0"/>
              <a:t>Stworzenie aplikacji, na której zostaną zaznaczone cenne obiekty leśnej architektury drewnianej znajdujące się na obszarze Pogranicza </a:t>
            </a:r>
            <a:br>
              <a:rPr lang="pl-PL" dirty="0" smtClean="0"/>
            </a:br>
            <a:r>
              <a:rPr lang="pl-PL" dirty="0" smtClean="0"/>
              <a:t>wraz z naniesionymi np. kodami QR, zdjęciami, wirtualnym spacerem.</a:t>
            </a:r>
          </a:p>
          <a:p>
            <a:r>
              <a:rPr lang="pl-PL" dirty="0" smtClean="0"/>
              <a:t>Opublikowanie mapy w wersji papierowej z zaznaczonymi obiektami leśnej drewnianej architektury na polsko-słowackim Pograniczu.</a:t>
            </a:r>
          </a:p>
          <a:p>
            <a:endParaRPr lang="pl-PL" dirty="0" smtClean="0"/>
          </a:p>
          <a:p>
            <a:r>
              <a:rPr lang="pl-PL" dirty="0" smtClean="0"/>
              <a:t>3. Działania promocyjne:</a:t>
            </a:r>
          </a:p>
          <a:p>
            <a:r>
              <a:rPr lang="pl-PL" dirty="0" smtClean="0"/>
              <a:t> Konferencje transgraniczne, film, informacje w mediach </a:t>
            </a:r>
            <a:br>
              <a:rPr lang="pl-PL" dirty="0" smtClean="0"/>
            </a:br>
            <a:r>
              <a:rPr lang="pl-PL" dirty="0" smtClean="0"/>
              <a:t>społecznościowych i na stronach internetowych, wydarzenia plenerowe itp</a:t>
            </a:r>
          </a:p>
        </p:txBody>
      </p:sp>
      <p:sp>
        <p:nvSpPr>
          <p:cNvPr id="4" name="Symbol zastępczy numeru slajdu 3"/>
          <p:cNvSpPr>
            <a:spLocks noGrp="1"/>
          </p:cNvSpPr>
          <p:nvPr>
            <p:ph type="sldNum" sz="quarter" idx="10"/>
          </p:nvPr>
        </p:nvSpPr>
        <p:spPr/>
        <p:txBody>
          <a:bodyPr/>
          <a:lstStyle/>
          <a:p>
            <a:fld id="{93EFD213-1ACF-421B-8BCE-FC18CBD23F70}" type="slidenum">
              <a:rPr lang="pl-PL" smtClean="0"/>
              <a:t>6</a:t>
            </a:fld>
            <a:endParaRPr lang="pl-PL"/>
          </a:p>
        </p:txBody>
      </p:sp>
    </p:spTree>
    <p:extLst>
      <p:ext uri="{BB962C8B-B14F-4D97-AF65-F5344CB8AC3E}">
        <p14:creationId xmlns:p14="http://schemas.microsoft.com/office/powerpoint/2010/main" val="322895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Zadania planowane do realizacji po stronie polskiej na terenie Nadleśnictwa Bielsko:</a:t>
            </a:r>
          </a:p>
          <a:p>
            <a:r>
              <a:rPr lang="pl-PL" dirty="0" smtClean="0"/>
              <a:t> „Odtworzenie budynku zabytkowej drewnianej leśniczówki znajdującej się w Lipniku”</a:t>
            </a:r>
          </a:p>
          <a:p>
            <a:endParaRPr lang="pl-PL" dirty="0" smtClean="0"/>
          </a:p>
          <a:p>
            <a:r>
              <a:rPr lang="pl-PL" dirty="0" smtClean="0"/>
              <a:t>W ramach projektu planujemy odtworzyć budynek </a:t>
            </a:r>
            <a:br>
              <a:rPr lang="pl-PL" dirty="0" smtClean="0"/>
            </a:br>
            <a:r>
              <a:rPr lang="pl-PL" dirty="0" smtClean="0"/>
              <a:t>zabytkowej drewnianej leśniczówki w Lipniku </a:t>
            </a:r>
            <a:br>
              <a:rPr lang="pl-PL" dirty="0" smtClean="0"/>
            </a:br>
            <a:r>
              <a:rPr lang="pl-PL" dirty="0" smtClean="0"/>
              <a:t>w oparciu o zachowaną dokumentację. </a:t>
            </a:r>
            <a:br>
              <a:rPr lang="pl-PL" dirty="0" smtClean="0"/>
            </a:br>
            <a:r>
              <a:rPr lang="pl-PL" dirty="0" smtClean="0"/>
              <a:t>W odrestaurowanej leśniczówce zamierzamy </a:t>
            </a:r>
            <a:br>
              <a:rPr lang="pl-PL" dirty="0" smtClean="0"/>
            </a:br>
            <a:r>
              <a:rPr lang="pl-PL" dirty="0" smtClean="0"/>
              <a:t>stworzyć muzeum przedstawiające historię </a:t>
            </a:r>
            <a:br>
              <a:rPr lang="pl-PL" dirty="0" smtClean="0"/>
            </a:br>
            <a:r>
              <a:rPr lang="pl-PL" dirty="0" smtClean="0"/>
              <a:t>leśnictwa. Planujemy udostępnić obiekt</a:t>
            </a:r>
            <a:br>
              <a:rPr lang="pl-PL" dirty="0" smtClean="0"/>
            </a:br>
            <a:r>
              <a:rPr lang="pl-PL" dirty="0" smtClean="0"/>
              <a:t>dla turystów oraz dla lokalnej społeczności. </a:t>
            </a:r>
            <a:br>
              <a:rPr lang="pl-PL" dirty="0" smtClean="0"/>
            </a:br>
            <a:r>
              <a:rPr lang="pl-PL" dirty="0" smtClean="0"/>
              <a:t>Zachowując zabytkową formę budynku chcemy </a:t>
            </a:r>
            <a:br>
              <a:rPr lang="pl-PL" dirty="0" smtClean="0"/>
            </a:br>
            <a:r>
              <a:rPr lang="pl-PL" dirty="0" smtClean="0"/>
              <a:t>maksymalnie wykorzystać dostępną przestrzeń </a:t>
            </a:r>
            <a:br>
              <a:rPr lang="pl-PL" dirty="0" smtClean="0"/>
            </a:br>
            <a:r>
              <a:rPr lang="pl-PL" dirty="0" smtClean="0"/>
              <a:t>celem połączenia tradycyjnych eksponatów </a:t>
            </a:r>
            <a:br>
              <a:rPr lang="pl-PL" dirty="0" smtClean="0"/>
            </a:br>
            <a:r>
              <a:rPr lang="pl-PL" dirty="0" smtClean="0"/>
              <a:t>muzealnych z nowoczesnymi prezentacjami multimedialnymi. </a:t>
            </a:r>
            <a:br>
              <a:rPr lang="pl-PL" dirty="0" smtClean="0"/>
            </a:br>
            <a:r>
              <a:rPr lang="pl-PL" dirty="0" smtClean="0"/>
              <a:t>Pragniemy, aby leśniczówka stała się nowym punktem na mapie turystycznych </a:t>
            </a:r>
            <a:br>
              <a:rPr lang="pl-PL" dirty="0" smtClean="0"/>
            </a:br>
            <a:r>
              <a:rPr lang="pl-PL" dirty="0" smtClean="0"/>
              <a:t>atrakcji Pogranicza.</a:t>
            </a:r>
          </a:p>
          <a:p>
            <a:endParaRPr lang="pl-PL" dirty="0"/>
          </a:p>
        </p:txBody>
      </p:sp>
      <p:sp>
        <p:nvSpPr>
          <p:cNvPr id="4" name="Symbol zastępczy numeru slajdu 3"/>
          <p:cNvSpPr>
            <a:spLocks noGrp="1"/>
          </p:cNvSpPr>
          <p:nvPr>
            <p:ph type="sldNum" sz="quarter" idx="10"/>
          </p:nvPr>
        </p:nvSpPr>
        <p:spPr/>
        <p:txBody>
          <a:bodyPr/>
          <a:lstStyle/>
          <a:p>
            <a:fld id="{93EFD213-1ACF-421B-8BCE-FC18CBD23F70}" type="slidenum">
              <a:rPr lang="pl-PL" smtClean="0"/>
              <a:t>7</a:t>
            </a:fld>
            <a:endParaRPr lang="pl-PL"/>
          </a:p>
        </p:txBody>
      </p:sp>
    </p:spTree>
    <p:extLst>
      <p:ext uri="{BB962C8B-B14F-4D97-AF65-F5344CB8AC3E}">
        <p14:creationId xmlns:p14="http://schemas.microsoft.com/office/powerpoint/2010/main" val="197539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 „Odtworzenie budynku zabytkowej drewnianej leśniczówki  znajdującej się w Lipniku”</a:t>
            </a:r>
          </a:p>
          <a:p>
            <a:endParaRPr lang="pl-PL" dirty="0" smtClean="0"/>
          </a:p>
          <a:p>
            <a:r>
              <a:rPr lang="pl-PL" dirty="0" smtClean="0"/>
              <a:t>2. Funkcja budynku</a:t>
            </a:r>
          </a:p>
          <a:p>
            <a:r>
              <a:rPr lang="pl-PL" dirty="0" smtClean="0"/>
              <a:t>Planujemy, aby budynek starej leśniczówki pełnił po rewitalizacji funkcję wystawienniczo-muzealną. Pomimo niewielkiej powierzchni zamierzamy pokazać w nim historię leśnictwa, również związaną </a:t>
            </a:r>
            <a:br>
              <a:rPr lang="pl-PL" dirty="0" smtClean="0"/>
            </a:br>
            <a:r>
              <a:rPr lang="pl-PL" dirty="0" smtClean="0"/>
              <a:t>z Beskidami i obszarem Śląska.</a:t>
            </a:r>
          </a:p>
          <a:p>
            <a:r>
              <a:rPr lang="pl-PL" dirty="0" smtClean="0"/>
              <a:t> </a:t>
            </a:r>
          </a:p>
          <a:p>
            <a:r>
              <a:rPr lang="pl-PL" dirty="0" smtClean="0"/>
              <a:t>3. Budynek dawnej leśniczówki jako element kompleksu rekreacyjnego</a:t>
            </a:r>
          </a:p>
          <a:p>
            <a:r>
              <a:rPr lang="pl-PL" dirty="0" smtClean="0"/>
              <a:t>Chcemy, aby odtworzony budynek leśniczówki stanowił element całego kompleksu rekreacyjnego </a:t>
            </a:r>
            <a:br>
              <a:rPr lang="pl-PL" dirty="0" smtClean="0"/>
            </a:br>
            <a:r>
              <a:rPr lang="pl-PL" dirty="0" smtClean="0"/>
              <a:t>jaki zamierzamy stworzyć w tym miejscu. Planujemy, aby w skład kompleksu oprócz muzeum wchodził amfiteatr w Lipniku wraz z elementami małej architektury oraz obiekty małej retencji górskiej położone w bezpośrednim sąsiedztwie drewnianej leśniczówki. Naszym celem jest stworzenie idealnego miejsca do odpoczynku i obcowania z naturą dla mieszkańców Bielska-Białej i okolic, jak również turystów odwiedzających ten uroczy zakątek Pogranicza.</a:t>
            </a:r>
          </a:p>
        </p:txBody>
      </p:sp>
      <p:sp>
        <p:nvSpPr>
          <p:cNvPr id="4" name="Symbol zastępczy numeru slajdu 3"/>
          <p:cNvSpPr>
            <a:spLocks noGrp="1"/>
          </p:cNvSpPr>
          <p:nvPr>
            <p:ph type="sldNum" sz="quarter" idx="10"/>
          </p:nvPr>
        </p:nvSpPr>
        <p:spPr/>
        <p:txBody>
          <a:bodyPr/>
          <a:lstStyle/>
          <a:p>
            <a:fld id="{93EFD213-1ACF-421B-8BCE-FC18CBD23F70}" type="slidenum">
              <a:rPr lang="pl-PL" smtClean="0"/>
              <a:t>8</a:t>
            </a:fld>
            <a:endParaRPr lang="pl-PL"/>
          </a:p>
        </p:txBody>
      </p:sp>
    </p:spTree>
    <p:extLst>
      <p:ext uri="{BB962C8B-B14F-4D97-AF65-F5344CB8AC3E}">
        <p14:creationId xmlns:p14="http://schemas.microsoft.com/office/powerpoint/2010/main" val="415153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2250" y="809625"/>
            <a:ext cx="7183438" cy="4040188"/>
          </a:xfrm>
        </p:spPr>
      </p:sp>
      <p:sp>
        <p:nvSpPr>
          <p:cNvPr id="3" name="Symbol zastępczy notatek 2"/>
          <p:cNvSpPr>
            <a:spLocks noGrp="1"/>
          </p:cNvSpPr>
          <p:nvPr>
            <p:ph type="body" idx="1"/>
          </p:nvPr>
        </p:nvSpPr>
        <p:spPr/>
        <p:txBody>
          <a:bodyPr/>
          <a:lstStyle/>
          <a:p>
            <a:r>
              <a:rPr lang="pl-PL" dirty="0" smtClean="0"/>
              <a:t>„Odtworzenie budynku zabytkowej drewnianej leśniczówki znajdującej się w Lipniku”</a:t>
            </a:r>
          </a:p>
          <a:p>
            <a:endParaRPr lang="pl-PL" dirty="0" smtClean="0"/>
          </a:p>
          <a:p>
            <a:r>
              <a:rPr lang="pl-PL" dirty="0" smtClean="0"/>
              <a:t>4. Leśniczówka Lipnik a „Nowy Europejski Bauhaus” (NEB)</a:t>
            </a:r>
          </a:p>
          <a:p>
            <a:r>
              <a:rPr lang="pl-PL" dirty="0" smtClean="0"/>
              <a:t>Planowana rewitalizacja leśniczówki będzie wpisywała się w najnowsze europejskie trendy, łącząc </a:t>
            </a:r>
            <a:br>
              <a:rPr lang="pl-PL" dirty="0" smtClean="0"/>
            </a:br>
            <a:r>
              <a:rPr lang="pl-PL" dirty="0" smtClean="0"/>
              <a:t>w sobie piękno i estetykę tradycyjnego budownictwo drewnianego, mając na uwadze zmniejszenie emisyjności (budynek będzie ogrzewany ze źródeł niskoemisyjnych), bliskość natury i propagowanie rozwiązań ekologicznych. Poprzez stworzenie w odrestaurowanej leśniczówce muzeum, planujemy zwiększyć jej dostępność dla społeczeństwa i turystów, umożliwiając wspólną integrację. Leśniczówka zawsze była istotna w świadomości kulturowej bielszczan, a jej odtworzenie przyczyni się dodatkowo do promocji dziedzictwa kulturowego obszaru polsko-słowackiego Pogranicza.</a:t>
            </a:r>
          </a:p>
          <a:p>
            <a:endParaRPr lang="pl-PL" dirty="0" smtClean="0"/>
          </a:p>
          <a:p>
            <a:r>
              <a:rPr lang="pl-PL" dirty="0" smtClean="0"/>
              <a:t>5. Stara leśniczówka a jej otoczenie - widok na panoramę Bielska i zbiorniki małej retencji górskiej</a:t>
            </a:r>
          </a:p>
          <a:p>
            <a:r>
              <a:rPr lang="pl-PL" dirty="0" smtClean="0"/>
              <a:t>Leśniczówka położona jest w niezwykle malowniczym zakątku Bielska-Białej, wcześniej z terenu przyległego do budynku ogrodu roztaczała się malownicza panorama na miasto. W chwili obecnej łąki otaczające ogród poddały się naturalnej sukcesji roślinnej co znacznie ograniczyło możliwość podziwiania tych widoków.</a:t>
            </a:r>
          </a:p>
        </p:txBody>
      </p:sp>
      <p:sp>
        <p:nvSpPr>
          <p:cNvPr id="4" name="Symbol zastępczy numeru slajdu 3"/>
          <p:cNvSpPr>
            <a:spLocks noGrp="1"/>
          </p:cNvSpPr>
          <p:nvPr>
            <p:ph type="sldNum" sz="quarter" idx="10"/>
          </p:nvPr>
        </p:nvSpPr>
        <p:spPr/>
        <p:txBody>
          <a:bodyPr/>
          <a:lstStyle/>
          <a:p>
            <a:fld id="{93EFD213-1ACF-421B-8BCE-FC18CBD23F70}" type="slidenum">
              <a:rPr lang="pl-PL" smtClean="0"/>
              <a:t>9</a:t>
            </a:fld>
            <a:endParaRPr lang="pl-PL"/>
          </a:p>
        </p:txBody>
      </p:sp>
    </p:spTree>
    <p:extLst>
      <p:ext uri="{BB962C8B-B14F-4D97-AF65-F5344CB8AC3E}">
        <p14:creationId xmlns:p14="http://schemas.microsoft.com/office/powerpoint/2010/main" val="3122852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EF89095-900C-4293-87D4-A99EC7B6CD2C}"/>
              </a:ext>
            </a:extLst>
          </p:cNvPr>
          <p:cNvSpPr txBox="1">
            <a:spLocks/>
          </p:cNvSpPr>
          <p:nvPr userDrawn="1"/>
        </p:nvSpPr>
        <p:spPr>
          <a:xfrm>
            <a:off x="-282154" y="2997729"/>
            <a:ext cx="792287" cy="144016"/>
          </a:xfrm>
          <a:prstGeom prst="rect">
            <a:avLst/>
          </a:prstGeom>
        </p:spPr>
        <p:txBody>
          <a:bodyPr/>
          <a:lstStyle>
            <a:defPPr>
              <a:defRPr lang="pl-PL"/>
            </a:defPPr>
            <a:lvl1pPr marL="0" algn="l" defTabSz="576072" rtl="0" eaLnBrk="1" latinLnBrk="0" hangingPunct="1">
              <a:defRPr sz="1100" kern="1200">
                <a:solidFill>
                  <a:schemeClr val="tx1"/>
                </a:solidFill>
                <a:latin typeface="+mn-lt"/>
                <a:ea typeface="+mn-ea"/>
                <a:cs typeface="+mn-cs"/>
              </a:defRPr>
            </a:lvl1pPr>
            <a:lvl2pPr marL="288036" algn="l" defTabSz="576072" rtl="0" eaLnBrk="1" latinLnBrk="0" hangingPunct="1">
              <a:defRPr sz="1100" kern="1200">
                <a:solidFill>
                  <a:schemeClr val="tx1"/>
                </a:solidFill>
                <a:latin typeface="+mn-lt"/>
                <a:ea typeface="+mn-ea"/>
                <a:cs typeface="+mn-cs"/>
              </a:defRPr>
            </a:lvl2pPr>
            <a:lvl3pPr marL="576072" algn="l" defTabSz="576072" rtl="0" eaLnBrk="1" latinLnBrk="0" hangingPunct="1">
              <a:defRPr sz="1100" kern="1200">
                <a:solidFill>
                  <a:schemeClr val="tx1"/>
                </a:solidFill>
                <a:latin typeface="+mn-lt"/>
                <a:ea typeface="+mn-ea"/>
                <a:cs typeface="+mn-cs"/>
              </a:defRPr>
            </a:lvl3pPr>
            <a:lvl4pPr marL="864108" algn="l" defTabSz="576072" rtl="0" eaLnBrk="1" latinLnBrk="0" hangingPunct="1">
              <a:defRPr sz="1100" kern="1200">
                <a:solidFill>
                  <a:schemeClr val="tx1"/>
                </a:solidFill>
                <a:latin typeface="+mn-lt"/>
                <a:ea typeface="+mn-ea"/>
                <a:cs typeface="+mn-cs"/>
              </a:defRPr>
            </a:lvl4pPr>
            <a:lvl5pPr marL="1152144" algn="l" defTabSz="576072" rtl="0" eaLnBrk="1" latinLnBrk="0" hangingPunct="1">
              <a:defRPr sz="1100" kern="1200">
                <a:solidFill>
                  <a:schemeClr val="tx1"/>
                </a:solidFill>
                <a:latin typeface="+mn-lt"/>
                <a:ea typeface="+mn-ea"/>
                <a:cs typeface="+mn-cs"/>
              </a:defRPr>
            </a:lvl5pPr>
            <a:lvl6pPr marL="1440180" algn="l" defTabSz="576072" rtl="0" eaLnBrk="1" latinLnBrk="0" hangingPunct="1">
              <a:defRPr sz="1100" kern="1200">
                <a:solidFill>
                  <a:schemeClr val="tx1"/>
                </a:solidFill>
                <a:latin typeface="+mn-lt"/>
                <a:ea typeface="+mn-ea"/>
                <a:cs typeface="+mn-cs"/>
              </a:defRPr>
            </a:lvl6pPr>
            <a:lvl7pPr marL="1728216" algn="l" defTabSz="576072" rtl="0" eaLnBrk="1" latinLnBrk="0" hangingPunct="1">
              <a:defRPr sz="1100" kern="1200">
                <a:solidFill>
                  <a:schemeClr val="tx1"/>
                </a:solidFill>
                <a:latin typeface="+mn-lt"/>
                <a:ea typeface="+mn-ea"/>
                <a:cs typeface="+mn-cs"/>
              </a:defRPr>
            </a:lvl7pPr>
            <a:lvl8pPr marL="2016252" algn="l" defTabSz="576072" rtl="0" eaLnBrk="1" latinLnBrk="0" hangingPunct="1">
              <a:defRPr sz="1100" kern="1200">
                <a:solidFill>
                  <a:schemeClr val="tx1"/>
                </a:solidFill>
                <a:latin typeface="+mn-lt"/>
                <a:ea typeface="+mn-ea"/>
                <a:cs typeface="+mn-cs"/>
              </a:defRPr>
            </a:lvl8pPr>
            <a:lvl9pPr marL="2304288" algn="l" defTabSz="576072" rtl="0" eaLnBrk="1" latinLnBrk="0" hangingPunct="1">
              <a:defRPr sz="1100" kern="1200">
                <a:solidFill>
                  <a:schemeClr val="tx1"/>
                </a:solidFill>
                <a:latin typeface="+mn-lt"/>
                <a:ea typeface="+mn-ea"/>
                <a:cs typeface="+mn-cs"/>
              </a:defRPr>
            </a:lvl9pPr>
          </a:lstStyle>
          <a:p>
            <a:pPr algn="ctr"/>
            <a:fld id="{2136BB9F-F41C-4172-B28A-19863538028F}" type="slidenum">
              <a:rPr lang="pl-PL" smtClean="0">
                <a:solidFill>
                  <a:schemeClr val="bg1"/>
                </a:solidFill>
                <a:latin typeface="Arial" panose="020B0604020202020204" pitchFamily="34" charset="0"/>
                <a:cs typeface="Arial" panose="020B0604020202020204" pitchFamily="34" charset="0"/>
              </a:rPr>
              <a:pPr algn="ctr"/>
              <a:t>‹#›</a:t>
            </a:fld>
            <a:endParaRPr lang="pl-PL" dirty="0">
              <a:solidFill>
                <a:schemeClr val="bg1"/>
              </a:solidFill>
              <a:latin typeface="Arial" panose="020B0604020202020204" pitchFamily="34" charset="0"/>
              <a:cs typeface="Arial" panose="020B0604020202020204" pitchFamily="34" charset="0"/>
            </a:endParaRPr>
          </a:p>
        </p:txBody>
      </p:sp>
      <p:sp>
        <p:nvSpPr>
          <p:cNvPr id="4" name="Tytuł 3">
            <a:extLst>
              <a:ext uri="{FF2B5EF4-FFF2-40B4-BE49-F238E27FC236}">
                <a16:creationId xmlns:a16="http://schemas.microsoft.com/office/drawing/2014/main" id="{D88CA303-2802-4A87-A6BB-A9F004768F7A}"/>
              </a:ext>
            </a:extLst>
          </p:cNvPr>
          <p:cNvSpPr>
            <a:spLocks noGrp="1"/>
          </p:cNvSpPr>
          <p:nvPr>
            <p:ph type="title" hasCustomPrompt="1"/>
          </p:nvPr>
        </p:nvSpPr>
        <p:spPr>
          <a:xfrm>
            <a:off x="288231" y="611932"/>
            <a:ext cx="4970462" cy="432048"/>
          </a:xfrm>
          <a:prstGeom prst="rect">
            <a:avLst/>
          </a:prstGeom>
        </p:spPr>
        <p:txBody>
          <a:bodyPr/>
          <a:lstStyle>
            <a:lvl1pPr algn="l">
              <a:defRPr sz="1800">
                <a:solidFill>
                  <a:srgbClr val="006050"/>
                </a:solidFill>
                <a:latin typeface="Arial" panose="020B0604020202020204" pitchFamily="34" charset="0"/>
                <a:cs typeface="Arial" panose="020B0604020202020204" pitchFamily="34" charset="0"/>
              </a:defRPr>
            </a:lvl1pPr>
          </a:lstStyle>
          <a:p>
            <a:r>
              <a:rPr lang="pl-PL" dirty="0"/>
              <a:t>Tytuł slajdu</a:t>
            </a:r>
          </a:p>
        </p:txBody>
      </p:sp>
      <p:sp>
        <p:nvSpPr>
          <p:cNvPr id="7" name="Symbol zastępczy tekstu 6">
            <a:extLst>
              <a:ext uri="{FF2B5EF4-FFF2-40B4-BE49-F238E27FC236}">
                <a16:creationId xmlns:a16="http://schemas.microsoft.com/office/drawing/2014/main" id="{6B07AB1A-DDFE-44A7-83E9-0A454A0BB7C1}"/>
              </a:ext>
            </a:extLst>
          </p:cNvPr>
          <p:cNvSpPr>
            <a:spLocks noGrp="1"/>
          </p:cNvSpPr>
          <p:nvPr>
            <p:ph type="body" sz="quarter" idx="10" hasCustomPrompt="1"/>
          </p:nvPr>
        </p:nvSpPr>
        <p:spPr>
          <a:xfrm>
            <a:off x="288231" y="1187996"/>
            <a:ext cx="4968551" cy="1152128"/>
          </a:xfrm>
          <a:prstGeom prst="rect">
            <a:avLst/>
          </a:prstGeom>
        </p:spPr>
        <p:txBody>
          <a:bodyPr/>
          <a:lstStyle>
            <a:lvl1pPr>
              <a:buFont typeface="Arial" panose="020B0604020202020204" pitchFamily="34" charset="0"/>
              <a:buChar char="•"/>
              <a:defRPr sz="1100">
                <a:latin typeface="Arial" panose="020B0604020202020204" pitchFamily="34" charset="0"/>
                <a:cs typeface="Arial" panose="020B0604020202020204" pitchFamily="34" charset="0"/>
              </a:defRPr>
            </a:lvl1pPr>
            <a:lvl2pPr>
              <a:buFont typeface="Arial" panose="020B0604020202020204" pitchFamily="34" charset="0"/>
              <a:buChar char="•"/>
              <a:defRPr sz="800">
                <a:latin typeface="Arial" panose="020B0604020202020204" pitchFamily="34" charset="0"/>
                <a:cs typeface="Arial" panose="020B0604020202020204" pitchFamily="34" charset="0"/>
              </a:defRPr>
            </a:lvl2pPr>
          </a:lstStyle>
          <a:p>
            <a:pPr lvl="0"/>
            <a:r>
              <a:rPr lang="pl-PL" dirty="0"/>
              <a:t>Treść główna, punkt 1</a:t>
            </a:r>
          </a:p>
          <a:p>
            <a:pPr lvl="1"/>
            <a:r>
              <a:rPr lang="pl-PL" dirty="0"/>
              <a:t>Podpunkt 1, wymieniane treści, informacje</a:t>
            </a:r>
          </a:p>
          <a:p>
            <a:pPr lvl="1"/>
            <a:r>
              <a:rPr lang="pl-PL" dirty="0"/>
              <a:t>Podpunkt 2, wymieniane treści, informacje</a:t>
            </a:r>
          </a:p>
          <a:p>
            <a:pPr lvl="1"/>
            <a:endParaRPr lang="pl-PL" dirty="0"/>
          </a:p>
          <a:p>
            <a:pPr marL="161977" marR="0" lvl="0" indent="-161977" algn="l" defTabSz="43193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l-PL" dirty="0"/>
              <a:t>Treść główna, punkt 2</a:t>
            </a:r>
          </a:p>
          <a:p>
            <a:pPr lvl="1"/>
            <a:r>
              <a:rPr lang="pl-PL" dirty="0"/>
              <a:t>Podpunkt 1, wymieniane treści, informacje</a:t>
            </a:r>
          </a:p>
          <a:p>
            <a:pPr lvl="1"/>
            <a:r>
              <a:rPr lang="pl-PL" dirty="0"/>
              <a:t>Podpunkt 2, wymieniane treści, informacje</a:t>
            </a:r>
          </a:p>
          <a:p>
            <a:pPr lvl="0"/>
            <a:endParaRPr lang="pl-PL" dirty="0"/>
          </a:p>
          <a:p>
            <a:pPr lvl="0"/>
            <a:endParaRPr lang="pl-PL" dirty="0"/>
          </a:p>
          <a:p>
            <a:pPr lvl="1"/>
            <a:endParaRPr lang="pl-PL" dirty="0"/>
          </a:p>
        </p:txBody>
      </p:sp>
      <p:sp>
        <p:nvSpPr>
          <p:cNvPr id="9" name="pole tekstowe 8">
            <a:extLst>
              <a:ext uri="{FF2B5EF4-FFF2-40B4-BE49-F238E27FC236}">
                <a16:creationId xmlns:a16="http://schemas.microsoft.com/office/drawing/2014/main" id="{F6CD6866-0B31-41F9-8EE6-EEF22915835B}"/>
              </a:ext>
            </a:extLst>
          </p:cNvPr>
          <p:cNvSpPr txBox="1"/>
          <p:nvPr userDrawn="1"/>
        </p:nvSpPr>
        <p:spPr>
          <a:xfrm>
            <a:off x="4896743" y="3031512"/>
            <a:ext cx="1047786" cy="184666"/>
          </a:xfrm>
          <a:prstGeom prst="rect">
            <a:avLst/>
          </a:prstGeom>
          <a:noFill/>
        </p:spPr>
        <p:txBody>
          <a:bodyPr wrap="square" rtlCol="0">
            <a:spAutoFit/>
          </a:bodyPr>
          <a:lstStyle/>
          <a:p>
            <a:r>
              <a:rPr lang="pl-PL" sz="600" dirty="0">
                <a:solidFill>
                  <a:schemeClr val="bg1"/>
                </a:solidFill>
                <a:latin typeface="Arial" panose="020B0604020202020204" pitchFamily="34" charset="0"/>
                <a:cs typeface="Arial" panose="020B0604020202020204" pitchFamily="34" charset="0"/>
              </a:rPr>
              <a:t>www.lasy.gov.pl</a:t>
            </a:r>
            <a:endParaRPr lang="pl-PL" sz="600" dirty="0">
              <a:solidFill>
                <a:schemeClr val="bg1"/>
              </a:solidFill>
            </a:endParaRPr>
          </a:p>
        </p:txBody>
      </p:sp>
      <p:pic>
        <p:nvPicPr>
          <p:cNvPr id="11" name="Obraz 10">
            <a:extLst>
              <a:ext uri="{FF2B5EF4-FFF2-40B4-BE49-F238E27FC236}">
                <a16:creationId xmlns:a16="http://schemas.microsoft.com/office/drawing/2014/main" id="{F2B93690-8D83-492B-B3EE-2B63A347A3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420" y="12138"/>
            <a:ext cx="1115415" cy="295359"/>
          </a:xfrm>
          <a:prstGeom prst="rect">
            <a:avLst/>
          </a:prstGeom>
        </p:spPr>
      </p:pic>
    </p:spTree>
    <p:extLst>
      <p:ext uri="{BB962C8B-B14F-4D97-AF65-F5344CB8AC3E}">
        <p14:creationId xmlns:p14="http://schemas.microsoft.com/office/powerpoint/2010/main" val="2685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pust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42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ytuł i zawartoś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Numer slajdu"/>
          <p:cNvSpPr txBox="1">
            <a:spLocks noGrp="1"/>
          </p:cNvSpPr>
          <p:nvPr>
            <p:ph type="sldNum" sz="quarter" idx="2"/>
          </p:nvPr>
        </p:nvSpPr>
        <p:spPr>
          <a:xfrm>
            <a:off x="-15796" y="2999199"/>
            <a:ext cx="259887" cy="239387"/>
          </a:xfrm>
          <a:prstGeom prst="rect">
            <a:avLst/>
          </a:prstGeom>
        </p:spPr>
        <p:txBody>
          <a:bodyPr/>
          <a:lstStyle/>
          <a:p>
            <a:fld id="{86CB4B4D-7CA3-9044-876B-883B54F8677D}" type="slidenum">
              <a:t>‹#›</a:t>
            </a:fld>
            <a:endParaRPr/>
          </a:p>
        </p:txBody>
      </p:sp>
      <p:sp>
        <p:nvSpPr>
          <p:cNvPr id="12" name="Tytuł slajdu"/>
          <p:cNvSpPr txBox="1">
            <a:spLocks noGrp="1"/>
          </p:cNvSpPr>
          <p:nvPr>
            <p:ph type="title" hasCustomPrompt="1"/>
          </p:nvPr>
        </p:nvSpPr>
        <p:spPr>
          <a:xfrm>
            <a:off x="288629" y="612231"/>
            <a:ext cx="4977321" cy="432261"/>
          </a:xfrm>
          <a:prstGeom prst="rect">
            <a:avLst/>
          </a:prstGeom>
        </p:spPr>
        <p:txBody>
          <a:bodyPr anchor="t">
            <a:normAutofit/>
          </a:bodyPr>
          <a:lstStyle>
            <a:lvl1pPr algn="l">
              <a:defRPr sz="1801">
                <a:solidFill>
                  <a:srgbClr val="006050"/>
                </a:solidFill>
                <a:latin typeface="Arial"/>
                <a:ea typeface="Arial"/>
                <a:cs typeface="Arial"/>
                <a:sym typeface="Arial"/>
              </a:defRPr>
            </a:lvl1pPr>
          </a:lstStyle>
          <a:p>
            <a:r>
              <a:t>Tytuł slajdu</a:t>
            </a:r>
          </a:p>
        </p:txBody>
      </p:sp>
      <p:sp>
        <p:nvSpPr>
          <p:cNvPr id="13" name="Treść - poziom 1…"/>
          <p:cNvSpPr txBox="1">
            <a:spLocks noGrp="1"/>
          </p:cNvSpPr>
          <p:nvPr>
            <p:ph type="body" sz="half" idx="1" hasCustomPrompt="1"/>
          </p:nvPr>
        </p:nvSpPr>
        <p:spPr>
          <a:xfrm>
            <a:off x="288629" y="1188578"/>
            <a:ext cx="4975406" cy="1152695"/>
          </a:xfrm>
          <a:prstGeom prst="rect">
            <a:avLst/>
          </a:prstGeom>
        </p:spPr>
        <p:txBody>
          <a:bodyPr>
            <a:normAutofit/>
          </a:bodyPr>
          <a:lstStyle>
            <a:lvl1pPr>
              <a:spcBef>
                <a:spcPts val="200"/>
              </a:spcBef>
              <a:defRPr sz="1101">
                <a:latin typeface="Arial"/>
                <a:ea typeface="Arial"/>
                <a:cs typeface="Arial"/>
                <a:sym typeface="Arial"/>
              </a:defRPr>
            </a:lvl1pPr>
            <a:lvl2pPr marL="535835" indent="-247655">
              <a:spcBef>
                <a:spcPts val="200"/>
              </a:spcBef>
              <a:buChar char="•"/>
              <a:defRPr sz="1101">
                <a:latin typeface="Arial"/>
                <a:ea typeface="Arial"/>
                <a:cs typeface="Arial"/>
                <a:sym typeface="Arial"/>
              </a:defRPr>
            </a:lvl2pPr>
            <a:lvl3pPr marL="682026" indent="-105666">
              <a:spcBef>
                <a:spcPts val="200"/>
              </a:spcBef>
              <a:defRPr sz="1101">
                <a:latin typeface="Arial"/>
                <a:ea typeface="Arial"/>
                <a:cs typeface="Arial"/>
                <a:sym typeface="Arial"/>
              </a:defRPr>
            </a:lvl3pPr>
            <a:lvl4pPr marL="986462" indent="-121922">
              <a:spcBef>
                <a:spcPts val="200"/>
              </a:spcBef>
              <a:defRPr sz="1101">
                <a:latin typeface="Arial"/>
                <a:ea typeface="Arial"/>
                <a:cs typeface="Arial"/>
                <a:sym typeface="Arial"/>
              </a:defRPr>
            </a:lvl4pPr>
            <a:lvl5pPr marL="1274642" indent="-121922">
              <a:spcBef>
                <a:spcPts val="200"/>
              </a:spcBef>
              <a:defRPr sz="1101">
                <a:latin typeface="Arial"/>
                <a:ea typeface="Arial"/>
                <a:cs typeface="Arial"/>
                <a:sym typeface="Arial"/>
              </a:defRPr>
            </a:lvl5pPr>
          </a:lstStyle>
          <a:p>
            <a:r>
              <a:t>Treść główna, punkt 1</a:t>
            </a:r>
          </a:p>
          <a:p>
            <a:pPr lvl="1"/>
            <a:endParaRPr/>
          </a:p>
          <a:p>
            <a:pPr lvl="2"/>
            <a:endParaRPr/>
          </a:p>
          <a:p>
            <a:pPr lvl="3"/>
            <a:endParaRPr/>
          </a:p>
          <a:p>
            <a:pPr lvl="4"/>
            <a:endParaRPr/>
          </a:p>
        </p:txBody>
      </p:sp>
      <p:sp>
        <p:nvSpPr>
          <p:cNvPr id="14" name="pole tekstowe 8"/>
          <p:cNvSpPr txBox="1"/>
          <p:nvPr/>
        </p:nvSpPr>
        <p:spPr>
          <a:xfrm>
            <a:off x="4949282" y="3032998"/>
            <a:ext cx="957667" cy="184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41" rIns="45741">
            <a:spAutoFit/>
          </a:bodyPr>
          <a:lstStyle>
            <a:lvl1pPr>
              <a:defRPr sz="600">
                <a:solidFill>
                  <a:srgbClr val="FFFFFF"/>
                </a:solidFill>
                <a:latin typeface="Arial"/>
                <a:ea typeface="Arial"/>
                <a:cs typeface="Arial"/>
                <a:sym typeface="Arial"/>
              </a:defRPr>
            </a:lvl1pPr>
          </a:lstStyle>
          <a:p>
            <a:r>
              <a:rPr sz="600"/>
              <a:t>www.lasy.gov.pl</a:t>
            </a:r>
          </a:p>
        </p:txBody>
      </p:sp>
      <p:pic>
        <p:nvPicPr>
          <p:cNvPr id="15" name="Obraz 10" descr="Obraz 10"/>
          <p:cNvPicPr>
            <a:picLocks noChangeAspect="1"/>
          </p:cNvPicPr>
          <p:nvPr/>
        </p:nvPicPr>
        <p:blipFill>
          <a:blip r:embed="rId3">
            <a:extLst/>
          </a:blip>
          <a:stretch>
            <a:fillRect/>
          </a:stretch>
        </p:blipFill>
        <p:spPr>
          <a:xfrm>
            <a:off x="316857" y="12143"/>
            <a:ext cx="1116954" cy="295506"/>
          </a:xfrm>
          <a:prstGeom prst="rect">
            <a:avLst/>
          </a:prstGeom>
          <a:ln w="12700">
            <a:miter lim="400000"/>
          </a:ln>
        </p:spPr>
      </p:pic>
    </p:spTree>
    <p:extLst>
      <p:ext uri="{BB962C8B-B14F-4D97-AF65-F5344CB8AC3E}">
        <p14:creationId xmlns:p14="http://schemas.microsoft.com/office/powerpoint/2010/main" val="380931122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Symbol zastępczy numeru slajdu 4">
            <a:extLst>
              <a:ext uri="{FF2B5EF4-FFF2-40B4-BE49-F238E27FC236}">
                <a16:creationId xmlns:a16="http://schemas.microsoft.com/office/drawing/2014/main" id="{20177F76-2DB7-446B-9FAA-63F18BA59C70}"/>
              </a:ext>
            </a:extLst>
          </p:cNvPr>
          <p:cNvSpPr>
            <a:spLocks noGrp="1"/>
          </p:cNvSpPr>
          <p:nvPr>
            <p:ph type="sldNum" sz="quarter" idx="4"/>
          </p:nvPr>
        </p:nvSpPr>
        <p:spPr>
          <a:xfrm>
            <a:off x="-31850" y="2844180"/>
            <a:ext cx="288231" cy="144016"/>
          </a:xfrm>
          <a:prstGeom prst="rect">
            <a:avLst/>
          </a:prstGeom>
        </p:spPr>
        <p:txBody>
          <a:bodyPr/>
          <a:lstStyle/>
          <a:p>
            <a:pPr algn="ctr"/>
            <a:fld id="{2136BB9F-F41C-4172-B28A-19863538028F}" type="slidenum">
              <a:rPr lang="pl-PL" smtClean="0">
                <a:solidFill>
                  <a:schemeClr val="bg1"/>
                </a:solidFill>
                <a:latin typeface="Arial" panose="020B0604020202020204" pitchFamily="34" charset="0"/>
                <a:cs typeface="Arial" panose="020B0604020202020204" pitchFamily="34" charset="0"/>
              </a:rPr>
              <a:pPr algn="ctr"/>
              <a:t>‹#›</a:t>
            </a:fld>
            <a:endParaRPr lang="pl-P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83933"/>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Lst>
  <p:txStyles>
    <p:titleStyle>
      <a:lvl1pPr algn="ctr" defTabSz="576072" rtl="0" eaLnBrk="1" latinLnBrk="0" hangingPunct="1">
        <a:spcBef>
          <a:spcPct val="0"/>
        </a:spcBef>
        <a:buNone/>
        <a:defRPr sz="2800" kern="1200">
          <a:solidFill>
            <a:schemeClr val="tx1"/>
          </a:solidFill>
          <a:latin typeface="+mj-lt"/>
          <a:ea typeface="+mj-ea"/>
          <a:cs typeface="+mj-cs"/>
        </a:defRPr>
      </a:lvl1pPr>
    </p:titleStyle>
    <p:bodyStyle>
      <a:lvl1pPr marL="216027" indent="-216027" algn="l" defTabSz="576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8059" indent="-180023" algn="l" defTabSz="5760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090" indent="-144018" algn="l" defTabSz="57607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8126"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4pPr>
      <a:lvl5pPr marL="1296162"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1584198"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72234"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60270"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48306"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pl-PL"/>
      </a:defPPr>
      <a:lvl1pPr marL="0" algn="l" defTabSz="576072" rtl="0" eaLnBrk="1" latinLnBrk="0" hangingPunct="1">
        <a:defRPr sz="1100" kern="1200">
          <a:solidFill>
            <a:schemeClr val="tx1"/>
          </a:solidFill>
          <a:latin typeface="+mn-lt"/>
          <a:ea typeface="+mn-ea"/>
          <a:cs typeface="+mn-cs"/>
        </a:defRPr>
      </a:lvl1pPr>
      <a:lvl2pPr marL="288036" algn="l" defTabSz="576072" rtl="0" eaLnBrk="1" latinLnBrk="0" hangingPunct="1">
        <a:defRPr sz="1100" kern="1200">
          <a:solidFill>
            <a:schemeClr val="tx1"/>
          </a:solidFill>
          <a:latin typeface="+mn-lt"/>
          <a:ea typeface="+mn-ea"/>
          <a:cs typeface="+mn-cs"/>
        </a:defRPr>
      </a:lvl2pPr>
      <a:lvl3pPr marL="576072" algn="l" defTabSz="576072" rtl="0" eaLnBrk="1" latinLnBrk="0" hangingPunct="1">
        <a:defRPr sz="1100" kern="1200">
          <a:solidFill>
            <a:schemeClr val="tx1"/>
          </a:solidFill>
          <a:latin typeface="+mn-lt"/>
          <a:ea typeface="+mn-ea"/>
          <a:cs typeface="+mn-cs"/>
        </a:defRPr>
      </a:lvl3pPr>
      <a:lvl4pPr marL="864108" algn="l" defTabSz="576072" rtl="0" eaLnBrk="1" latinLnBrk="0" hangingPunct="1">
        <a:defRPr sz="1100" kern="1200">
          <a:solidFill>
            <a:schemeClr val="tx1"/>
          </a:solidFill>
          <a:latin typeface="+mn-lt"/>
          <a:ea typeface="+mn-ea"/>
          <a:cs typeface="+mn-cs"/>
        </a:defRPr>
      </a:lvl4pPr>
      <a:lvl5pPr marL="1152144" algn="l" defTabSz="576072" rtl="0" eaLnBrk="1" latinLnBrk="0" hangingPunct="1">
        <a:defRPr sz="1100" kern="1200">
          <a:solidFill>
            <a:schemeClr val="tx1"/>
          </a:solidFill>
          <a:latin typeface="+mn-lt"/>
          <a:ea typeface="+mn-ea"/>
          <a:cs typeface="+mn-cs"/>
        </a:defRPr>
      </a:lvl5pPr>
      <a:lvl6pPr marL="1440180" algn="l" defTabSz="576072" rtl="0" eaLnBrk="1" latinLnBrk="0" hangingPunct="1">
        <a:defRPr sz="1100" kern="1200">
          <a:solidFill>
            <a:schemeClr val="tx1"/>
          </a:solidFill>
          <a:latin typeface="+mn-lt"/>
          <a:ea typeface="+mn-ea"/>
          <a:cs typeface="+mn-cs"/>
        </a:defRPr>
      </a:lvl6pPr>
      <a:lvl7pPr marL="1728216" algn="l" defTabSz="576072" rtl="0" eaLnBrk="1" latinLnBrk="0" hangingPunct="1">
        <a:defRPr sz="1100" kern="1200">
          <a:solidFill>
            <a:schemeClr val="tx1"/>
          </a:solidFill>
          <a:latin typeface="+mn-lt"/>
          <a:ea typeface="+mn-ea"/>
          <a:cs typeface="+mn-cs"/>
        </a:defRPr>
      </a:lvl7pPr>
      <a:lvl8pPr marL="2016252" algn="l" defTabSz="576072" rtl="0" eaLnBrk="1" latinLnBrk="0" hangingPunct="1">
        <a:defRPr sz="1100" kern="1200">
          <a:solidFill>
            <a:schemeClr val="tx1"/>
          </a:solidFill>
          <a:latin typeface="+mn-lt"/>
          <a:ea typeface="+mn-ea"/>
          <a:cs typeface="+mn-cs"/>
        </a:defRPr>
      </a:lvl8pPr>
      <a:lvl9pPr marL="2304288" algn="l" defTabSz="576072"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mailto:partycypacje.spoleczne@katowice.lasy.gov.p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rostokąt 2"/>
          <p:cNvSpPr/>
          <p:nvPr/>
        </p:nvSpPr>
        <p:spPr>
          <a:xfrm>
            <a:off x="2771362" y="1488445"/>
            <a:ext cx="216726" cy="261610"/>
          </a:xfrm>
          <a:prstGeom prst="rect">
            <a:avLst/>
          </a:prstGeom>
        </p:spPr>
        <p:txBody>
          <a:bodyPr wrap="none">
            <a:spAutoFit/>
          </a:bodyPr>
          <a:lstStyle/>
          <a:p>
            <a:r>
              <a:rPr lang="pl-PL" dirty="0"/>
              <a:t> </a:t>
            </a:r>
          </a:p>
        </p:txBody>
      </p:sp>
      <p:sp>
        <p:nvSpPr>
          <p:cNvPr id="12" name="pole tekstowe 11">
            <a:extLst>
              <a:ext uri="{FF2B5EF4-FFF2-40B4-BE49-F238E27FC236}">
                <a16:creationId xmlns:a16="http://schemas.microsoft.com/office/drawing/2014/main" id="{F8D630F3-70F1-4D31-AC50-750508489FA2}"/>
              </a:ext>
            </a:extLst>
          </p:cNvPr>
          <p:cNvSpPr txBox="1"/>
          <p:nvPr/>
        </p:nvSpPr>
        <p:spPr>
          <a:xfrm>
            <a:off x="3312567" y="2220626"/>
            <a:ext cx="1239630" cy="184666"/>
          </a:xfrm>
          <a:prstGeom prst="rect">
            <a:avLst/>
          </a:prstGeom>
          <a:noFill/>
        </p:spPr>
        <p:txBody>
          <a:bodyPr wrap="square" rtlCol="0">
            <a:spAutoFit/>
          </a:bodyPr>
          <a:lstStyle/>
          <a:p>
            <a:endParaRPr lang="pl-PL" sz="600" dirty="0">
              <a:solidFill>
                <a:srgbClr val="006050"/>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79BC0380-AAFF-446F-97C0-9D06C0E32158}"/>
              </a:ext>
            </a:extLst>
          </p:cNvPr>
          <p:cNvSpPr txBox="1"/>
          <p:nvPr/>
        </p:nvSpPr>
        <p:spPr>
          <a:xfrm>
            <a:off x="4680719" y="2941946"/>
            <a:ext cx="1047786" cy="215444"/>
          </a:xfrm>
          <a:prstGeom prst="rect">
            <a:avLst/>
          </a:prstGeom>
          <a:noFill/>
        </p:spPr>
        <p:txBody>
          <a:bodyPr wrap="square" rtlCol="0">
            <a:spAutoFit/>
          </a:bodyPr>
          <a:lstStyle/>
          <a:p>
            <a:r>
              <a:rPr lang="pl-PL" sz="800" dirty="0">
                <a:solidFill>
                  <a:schemeClr val="bg1"/>
                </a:solidFill>
                <a:latin typeface="Arial" panose="020B0604020202020204" pitchFamily="34" charset="0"/>
                <a:cs typeface="Arial" panose="020B0604020202020204" pitchFamily="34" charset="0"/>
              </a:rPr>
              <a:t>www.lasy.gov.pl</a:t>
            </a:r>
            <a:endParaRPr lang="pl-PL" sz="800" dirty="0">
              <a:solidFill>
                <a:schemeClr val="bg1"/>
              </a:solidFill>
            </a:endParaRPr>
          </a:p>
        </p:txBody>
      </p:sp>
      <p:cxnSp>
        <p:nvCxnSpPr>
          <p:cNvPr id="9" name="Łącznik prosty 8">
            <a:extLst>
              <a:ext uri="{FF2B5EF4-FFF2-40B4-BE49-F238E27FC236}">
                <a16:creationId xmlns:a16="http://schemas.microsoft.com/office/drawing/2014/main" id="{8E2B8DAB-63C9-438E-90C8-F1C8740D278A}"/>
              </a:ext>
            </a:extLst>
          </p:cNvPr>
          <p:cNvCxnSpPr>
            <a:cxnSpLocks/>
          </p:cNvCxnSpPr>
          <p:nvPr/>
        </p:nvCxnSpPr>
        <p:spPr>
          <a:xfrm flipV="1">
            <a:off x="2719633" y="467916"/>
            <a:ext cx="0" cy="504056"/>
          </a:xfrm>
          <a:prstGeom prst="line">
            <a:avLst/>
          </a:prstGeom>
          <a:ln w="12700">
            <a:solidFill>
              <a:srgbClr val="006050"/>
            </a:solidFill>
          </a:ln>
        </p:spPr>
        <p:style>
          <a:lnRef idx="1">
            <a:schemeClr val="accent1"/>
          </a:lnRef>
          <a:fillRef idx="0">
            <a:schemeClr val="accent1"/>
          </a:fillRef>
          <a:effectRef idx="0">
            <a:schemeClr val="accent1"/>
          </a:effectRef>
          <a:fontRef idx="minor">
            <a:schemeClr val="tx1"/>
          </a:fontRef>
        </p:style>
      </p:cxnSp>
      <p:pic>
        <p:nvPicPr>
          <p:cNvPr id="14" name="Obraz 13">
            <a:extLst>
              <a:ext uri="{FF2B5EF4-FFF2-40B4-BE49-F238E27FC236}">
                <a16:creationId xmlns:a16="http://schemas.microsoft.com/office/drawing/2014/main" id="{78B10CA2-1493-4F99-9C05-EAD37FFF1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79" y="179884"/>
            <a:ext cx="2356004" cy="682581"/>
          </a:xfrm>
          <a:prstGeom prst="rect">
            <a:avLst/>
          </a:prstGeom>
        </p:spPr>
      </p:pic>
      <p:pic>
        <p:nvPicPr>
          <p:cNvPr id="10" name="Obraz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332" y="1027098"/>
            <a:ext cx="2540498" cy="1627188"/>
          </a:xfrm>
          <a:prstGeom prst="rect">
            <a:avLst/>
          </a:prstGeom>
          <a:noFill/>
          <a:ln>
            <a:noFill/>
          </a:ln>
        </p:spPr>
      </p:pic>
      <p:sp>
        <p:nvSpPr>
          <p:cNvPr id="2" name="Prostokąt 1"/>
          <p:cNvSpPr/>
          <p:nvPr/>
        </p:nvSpPr>
        <p:spPr>
          <a:xfrm>
            <a:off x="2811880" y="755948"/>
            <a:ext cx="2916625" cy="1369606"/>
          </a:xfrm>
          <a:prstGeom prst="rect">
            <a:avLst/>
          </a:prstGeom>
        </p:spPr>
        <p:txBody>
          <a:bodyPr wrap="square">
            <a:spAutoFit/>
          </a:bodyPr>
          <a:lstStyle/>
          <a:p>
            <a:pPr algn="ctr"/>
            <a:endParaRPr lang="pl-PL" sz="1400" b="1" dirty="0" smtClean="0">
              <a:solidFill>
                <a:srgbClr val="006050"/>
              </a:solidFill>
              <a:latin typeface="Arial" panose="020B0604020202020204" pitchFamily="34" charset="0"/>
              <a:cs typeface="Arial" panose="020B0604020202020204" pitchFamily="34" charset="0"/>
            </a:endParaRPr>
          </a:p>
          <a:p>
            <a:pPr algn="ctr"/>
            <a:r>
              <a:rPr lang="pl-PL" sz="1400" b="1" dirty="0" smtClean="0">
                <a:solidFill>
                  <a:srgbClr val="006050"/>
                </a:solidFill>
                <a:latin typeface="Arial" panose="020B0604020202020204" pitchFamily="34" charset="0"/>
                <a:cs typeface="Arial" panose="020B0604020202020204" pitchFamily="34" charset="0"/>
              </a:rPr>
              <a:t>„</a:t>
            </a:r>
            <a:r>
              <a:rPr lang="pl-PL" sz="1400" dirty="0">
                <a:solidFill>
                  <a:srgbClr val="006050"/>
                </a:solidFill>
                <a:latin typeface="Arial" panose="020B0604020202020204" pitchFamily="34" charset="0"/>
                <a:cs typeface="Arial" panose="020B0604020202020204" pitchFamily="34" charset="0"/>
              </a:rPr>
              <a:t> STOPAMI LESNEJ DREVENEJ ARCHITEKTÚRY”</a:t>
            </a:r>
            <a:endParaRPr lang="pl-PL" sz="1400" dirty="0" smtClean="0">
              <a:solidFill>
                <a:srgbClr val="006050"/>
              </a:solidFill>
              <a:latin typeface="Arial" panose="020B0604020202020204" pitchFamily="34" charset="0"/>
              <a:cs typeface="Arial" panose="020B0604020202020204" pitchFamily="34" charset="0"/>
            </a:endParaRPr>
          </a:p>
          <a:p>
            <a:pPr algn="r"/>
            <a:endParaRPr lang="pl-PL" b="1" dirty="0">
              <a:solidFill>
                <a:srgbClr val="006050"/>
              </a:solidFill>
              <a:latin typeface="Arial" panose="020B0604020202020204" pitchFamily="34" charset="0"/>
              <a:cs typeface="Arial" panose="020B0604020202020204" pitchFamily="34" charset="0"/>
            </a:endParaRPr>
          </a:p>
          <a:p>
            <a:pPr algn="ctr"/>
            <a:r>
              <a:rPr lang="pl-PL" sz="1000" dirty="0" smtClean="0">
                <a:latin typeface="Arial" panose="020B0604020202020204" pitchFamily="34" charset="0"/>
                <a:cs typeface="Arial" panose="020B0604020202020204" pitchFamily="34" charset="0"/>
              </a:rPr>
              <a:t>Projekt bude realizovaný</a:t>
            </a:r>
            <a:br>
              <a:rPr lang="pl-PL" sz="1000" dirty="0" smtClean="0">
                <a:latin typeface="Arial" panose="020B0604020202020204" pitchFamily="34" charset="0"/>
                <a:cs typeface="Arial" panose="020B0604020202020204" pitchFamily="34" charset="0"/>
              </a:rPr>
            </a:br>
            <a:r>
              <a:rPr lang="pl-PL" sz="1000" dirty="0" smtClean="0">
                <a:latin typeface="Arial" panose="020B0604020202020204" pitchFamily="34" charset="0"/>
                <a:cs typeface="Arial" panose="020B0604020202020204" pitchFamily="34" charset="0"/>
              </a:rPr>
              <a:t>v rámci Programu Interreg </a:t>
            </a:r>
            <a:br>
              <a:rPr lang="pl-PL" sz="1000" dirty="0" smtClean="0">
                <a:latin typeface="Arial" panose="020B0604020202020204" pitchFamily="34" charset="0"/>
                <a:cs typeface="Arial" panose="020B0604020202020204" pitchFamily="34" charset="0"/>
              </a:rPr>
            </a:br>
            <a:r>
              <a:rPr lang="pl-PL" sz="1000" dirty="0" smtClean="0">
                <a:latin typeface="Arial" panose="020B0604020202020204" pitchFamily="34" charset="0"/>
                <a:cs typeface="Arial" panose="020B0604020202020204" pitchFamily="34" charset="0"/>
              </a:rPr>
              <a:t>Poľsko-Slovensko 2021-2027</a:t>
            </a:r>
            <a:endParaRPr lang="pl-PL" sz="1000" dirty="0">
              <a:latin typeface="Arial" panose="020B0604020202020204" pitchFamily="34" charset="0"/>
              <a:cs typeface="Arial" panose="020B0604020202020204" pitchFamily="34" charset="0"/>
            </a:endParaRPr>
          </a:p>
        </p:txBody>
      </p:sp>
      <p:pic>
        <p:nvPicPr>
          <p:cNvPr id="5" name="Obraz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4735" y="12316"/>
            <a:ext cx="911200" cy="911200"/>
          </a:xfrm>
          <a:prstGeom prst="rect">
            <a:avLst/>
          </a:prstGeom>
        </p:spPr>
      </p:pic>
      <p:pic>
        <p:nvPicPr>
          <p:cNvPr id="7" name="Obraz 6"/>
          <p:cNvPicPr>
            <a:picLocks noChangeAspect="1"/>
          </p:cNvPicPr>
          <p:nvPr/>
        </p:nvPicPr>
        <p:blipFill>
          <a:blip r:embed="rId7"/>
          <a:stretch>
            <a:fillRect/>
          </a:stretch>
        </p:blipFill>
        <p:spPr>
          <a:xfrm>
            <a:off x="3424128" y="2220626"/>
            <a:ext cx="1733178" cy="395165"/>
          </a:xfrm>
          <a:prstGeom prst="rect">
            <a:avLst/>
          </a:prstGeom>
        </p:spPr>
      </p:pic>
    </p:spTree>
    <p:extLst>
      <p:ext uri="{BB962C8B-B14F-4D97-AF65-F5344CB8AC3E}">
        <p14:creationId xmlns:p14="http://schemas.microsoft.com/office/powerpoint/2010/main" val="2234361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79243" y="395908"/>
            <a:ext cx="5465573" cy="26200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„Rekonštrukcia </a:t>
            </a:r>
            <a:r>
              <a:rPr lang="pl-PL" b="1" dirty="0">
                <a:solidFill>
                  <a:srgbClr val="006050"/>
                </a:solidFill>
              </a:rPr>
              <a:t>objektu historickej drevenej hájovne nachádzajúcej sa v Lipníku”</a:t>
            </a:r>
            <a:endParaRPr lang="pl-PL" b="1" dirty="0" smtClean="0">
              <a:solidFill>
                <a:srgbClr val="006050"/>
              </a:solidFill>
            </a:endParaRPr>
          </a:p>
          <a:p>
            <a:endParaRPr lang="pl-PL" b="1" dirty="0" smtClean="0">
              <a:solidFill>
                <a:srgbClr val="006050"/>
              </a:solidFill>
            </a:endParaRPr>
          </a:p>
          <a:p>
            <a:r>
              <a:rPr lang="pl-PL" sz="1000" b="1" dirty="0"/>
              <a:t>6. </a:t>
            </a:r>
            <a:r>
              <a:rPr lang="pl-PL" sz="1000" b="1" dirty="0" smtClean="0"/>
              <a:t>Parkovacie miesta</a:t>
            </a:r>
            <a:endParaRPr lang="pl-PL" sz="1000" dirty="0"/>
          </a:p>
          <a:p>
            <a:pPr algn="just"/>
            <a:r>
              <a:rPr lang="pl-PL" sz="1000" dirty="0" smtClean="0"/>
              <a:t>Vzhľadom na malý priestor pri budove starej hájovne plánujeme vybudovať dve parkovacie miesta pre osoby so zdravotným postihnutím, ktoré sa budú môcť odviezť priamo k múzeu. Ostatní turisti budú môcť využívať verejné parkovisko, umiestnené priamo pri ceste vedúcej k historickej hájovni, amfiteátru ako aj k malým retenčným nádržiam. Parkovisko sa nachádza cca 100 m od hájovne.</a:t>
            </a:r>
            <a:endParaRPr lang="pl-PL" sz="1000" dirty="0"/>
          </a:p>
          <a:p>
            <a:endParaRPr lang="pl-PL" sz="1000" dirty="0"/>
          </a:p>
          <a:p>
            <a:r>
              <a:rPr lang="pl-PL" sz="1000" b="1" dirty="0"/>
              <a:t>7. </a:t>
            </a:r>
            <a:r>
              <a:rPr lang="pl-PL" sz="1000" b="1" dirty="0" smtClean="0"/>
              <a:t>Zástavba územia okolo historickej hájovne</a:t>
            </a:r>
            <a:endParaRPr lang="pl-PL" sz="1000" b="1" dirty="0"/>
          </a:p>
          <a:p>
            <a:pPr algn="just"/>
            <a:r>
              <a:rPr lang="pl-PL" sz="1000" dirty="0" smtClean="0"/>
              <a:t>Plánujeme aj revitalizáciu záhrady okolo hájovne: chceme obnoviť uličky, vybudovať objekty drobnej architektúry, obnoviť historickú fontánu a vytvoriť priestor vhodný pre rodiny. Minulý rok sme prerobili cestu spájajúcu ul. Polnú so „Starou hájenkou” a amfiteátrom, aby bol rekreačný komplex čo najprístupnejší.</a:t>
            </a:r>
            <a:endParaRPr lang="pl-PL" sz="1000" dirty="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10</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0"/>
            <a:ext cx="1731414" cy="396274"/>
          </a:xfrm>
          <a:prstGeom prst="rect">
            <a:avLst/>
          </a:prstGeom>
        </p:spPr>
      </p:pic>
    </p:spTree>
    <p:extLst>
      <p:ext uri="{BB962C8B-B14F-4D97-AF65-F5344CB8AC3E}">
        <p14:creationId xmlns:p14="http://schemas.microsoft.com/office/powerpoint/2010/main" val="17027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59"/>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„Rekonštrukcia </a:t>
            </a:r>
            <a:r>
              <a:rPr lang="pl-PL" b="1" dirty="0">
                <a:solidFill>
                  <a:srgbClr val="006050"/>
                </a:solidFill>
              </a:rPr>
              <a:t>objektu historickej drevenej hájovne nachádzajúcej sa v Lipníku”</a:t>
            </a:r>
            <a:endParaRPr lang="pl-PL" b="1" dirty="0" smtClean="0">
              <a:solidFill>
                <a:srgbClr val="006050"/>
              </a:solidFill>
            </a:endParaRPr>
          </a:p>
          <a:p>
            <a:endParaRPr lang="pl-PL" dirty="0" smtClean="0">
              <a:solidFill>
                <a:srgbClr val="006050"/>
              </a:solidFill>
            </a:endParaRPr>
          </a:p>
          <a:p>
            <a:r>
              <a:rPr lang="pl-PL" b="1" dirty="0" smtClean="0"/>
              <a:t>Pomocné otázky k formuláru participácie:</a:t>
            </a:r>
          </a:p>
          <a:p>
            <a:endParaRPr lang="pl-PL" b="1" dirty="0" smtClean="0"/>
          </a:p>
          <a:p>
            <a:r>
              <a:rPr lang="pl-PL" sz="1000" i="1" dirty="0" smtClean="0"/>
              <a:t>1. Aké spôsoby prístupu by sa mali využívať, aby sa v čo najväčšej miere zvýšila dostupnosť výstav v múzeu pre ľudí so zdravotným postihnutím?</a:t>
            </a:r>
            <a:endParaRPr lang="pl-PL" sz="1000" dirty="0"/>
          </a:p>
          <a:p>
            <a:r>
              <a:rPr lang="pl-PL" sz="1000" i="1" dirty="0" smtClean="0"/>
              <a:t>2. Mali by sme sa po revitalizácii hájovne zamerať najmä na muzeálny charakter zariadenia, alebo by sa v nej mali vykonávať aj vzdelávacie aktivity, workshopy o prírode a kultúre?</a:t>
            </a:r>
          </a:p>
          <a:p>
            <a:r>
              <a:rPr lang="pl-PL" sz="1000" i="1" dirty="0" smtClean="0"/>
              <a:t>3. Mali by sme sa pokúsiť obnoviť okolie objektu na základe pôvodného charakteru? Alebo možno vytvoriť záhradu s výsadbou kvetov a záhradných kríkov?</a:t>
            </a:r>
          </a:p>
          <a:p>
            <a:r>
              <a:rPr lang="pl-PL" sz="1000" i="1" dirty="0" smtClean="0"/>
              <a:t>4. Mal by byť rekreačný priestor okolia objektu vybavený inými formami drobnej architektúry?</a:t>
            </a:r>
          </a:p>
          <a:p>
            <a:endParaRPr lang="pl-PL" i="1" dirty="0" smtClean="0"/>
          </a:p>
          <a:p>
            <a:endParaRPr lang="pl-PL" dirty="0"/>
          </a:p>
          <a:p>
            <a:endParaRPr lang="pl-PL" b="1" dirty="0" smtClean="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0" y="3007291"/>
            <a:ext cx="378953" cy="261738"/>
          </a:xfrm>
        </p:spPr>
        <p:txBody>
          <a:bodyPr/>
          <a:lstStyle/>
          <a:p>
            <a:fld id="{2136BB9F-F41C-4172-B28A-19863538028F}" type="slidenum">
              <a:rPr lang="pl-PL" smtClean="0">
                <a:solidFill>
                  <a:schemeClr val="bg1"/>
                </a:solidFill>
              </a:rPr>
              <a:pPr/>
              <a:t>11</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3465"/>
            <a:ext cx="1731414" cy="396274"/>
          </a:xfrm>
          <a:prstGeom prst="rect">
            <a:avLst/>
          </a:prstGeom>
        </p:spPr>
      </p:pic>
    </p:spTree>
    <p:extLst>
      <p:ext uri="{BB962C8B-B14F-4D97-AF65-F5344CB8AC3E}">
        <p14:creationId xmlns:p14="http://schemas.microsoft.com/office/powerpoint/2010/main" val="46826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59"/>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„Rekonštrukcia </a:t>
            </a:r>
            <a:r>
              <a:rPr lang="pl-PL" b="1" dirty="0">
                <a:solidFill>
                  <a:srgbClr val="006050"/>
                </a:solidFill>
              </a:rPr>
              <a:t>objektu historickej drevenej hájovne nachádzajúcej sa v Lipníku”</a:t>
            </a:r>
            <a:endParaRPr lang="pl-PL" b="1" dirty="0" smtClean="0">
              <a:solidFill>
                <a:srgbClr val="006050"/>
              </a:solidFill>
            </a:endParaRPr>
          </a:p>
          <a:p>
            <a:endParaRPr lang="pl-PL" dirty="0" smtClean="0">
              <a:solidFill>
                <a:srgbClr val="006050"/>
              </a:solidFill>
            </a:endParaRPr>
          </a:p>
          <a:p>
            <a:r>
              <a:rPr lang="pl-PL" b="1" dirty="0"/>
              <a:t>Pomocné otázky k </a:t>
            </a:r>
            <a:r>
              <a:rPr lang="pl-PL" b="1" dirty="0" smtClean="0"/>
              <a:t>formuláru participácie:</a:t>
            </a:r>
          </a:p>
          <a:p>
            <a:endParaRPr lang="pl-PL" b="1" dirty="0" smtClean="0"/>
          </a:p>
          <a:p>
            <a:r>
              <a:rPr lang="pl-PL" sz="1000" i="1" dirty="0"/>
              <a:t>6</a:t>
            </a:r>
            <a:r>
              <a:rPr lang="pl-PL" sz="1000" i="1" dirty="0" smtClean="0"/>
              <a:t>. Je podľa Vás potrebné v areáli plánovaného rekreačného komplexu označovať a usmerňovať trasy  medzi jednotlivými objektmi?</a:t>
            </a:r>
            <a:endParaRPr lang="pl-PL" sz="1000" b="1" dirty="0" smtClean="0"/>
          </a:p>
          <a:p>
            <a:r>
              <a:rPr lang="pl-PL" sz="1000" i="1" dirty="0" smtClean="0"/>
              <a:t>7. Vidíte potrebu využívať objekt aj na iné spoločensky užitočné funkcie?</a:t>
            </a:r>
          </a:p>
          <a:p>
            <a:r>
              <a:rPr lang="pl-PL" sz="1000" i="1" dirty="0" smtClean="0"/>
              <a:t>8. Či by sme mali obnoviť výhľad, ktorý sa z tohto miesta rozprestieral predtým, alebo možno oblasť okolo hájovne ponechať prirodzenej sukcesii?</a:t>
            </a:r>
            <a:endParaRPr lang="pl-PL" sz="1000" dirty="0" smtClean="0"/>
          </a:p>
          <a:p>
            <a:endParaRPr lang="pl-PL" dirty="0"/>
          </a:p>
          <a:p>
            <a:endParaRPr lang="pl-PL" i="1" dirty="0" smtClean="0"/>
          </a:p>
          <a:p>
            <a:endParaRPr lang="pl-PL" dirty="0"/>
          </a:p>
          <a:p>
            <a:endParaRPr lang="pl-PL" b="1" dirty="0" smtClean="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12</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0"/>
            <a:ext cx="1731414" cy="396274"/>
          </a:xfrm>
          <a:prstGeom prst="rect">
            <a:avLst/>
          </a:prstGeom>
        </p:spPr>
      </p:pic>
    </p:spTree>
    <p:extLst>
      <p:ext uri="{BB962C8B-B14F-4D97-AF65-F5344CB8AC3E}">
        <p14:creationId xmlns:p14="http://schemas.microsoft.com/office/powerpoint/2010/main" val="30836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72207" y="433660"/>
            <a:ext cx="559356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a:t> </a:t>
            </a:r>
            <a:r>
              <a:rPr lang="pl-PL" b="1" dirty="0" smtClean="0"/>
              <a:t>B. </a:t>
            </a:r>
            <a:r>
              <a:rPr lang="pl-PL" b="1" dirty="0"/>
              <a:t>Úlohy, ktoré sa plánujú realizovať na poľskej strane na </a:t>
            </a:r>
            <a:r>
              <a:rPr lang="pl-PL" b="1" dirty="0" smtClean="0"/>
              <a:t>Nadleśnictwe </a:t>
            </a:r>
            <a:r>
              <a:rPr lang="pl-PL" b="1" dirty="0"/>
              <a:t>Jeleśnia:</a:t>
            </a:r>
            <a:endParaRPr lang="pl-PL" dirty="0"/>
          </a:p>
          <a:p>
            <a:r>
              <a:rPr lang="pl-PL" b="1" dirty="0">
                <a:solidFill>
                  <a:srgbClr val="006050"/>
                </a:solidFill>
              </a:rPr>
              <a:t> </a:t>
            </a:r>
            <a:r>
              <a:rPr lang="pl-PL" b="1" dirty="0" smtClean="0">
                <a:solidFill>
                  <a:srgbClr val="006050"/>
                </a:solidFill>
              </a:rPr>
              <a:t>„Obnova historickej drevenej lesnej kaplnky Panny Márie v Kiełbasowe”</a:t>
            </a:r>
            <a:endParaRPr lang="pl-PL" b="1" dirty="0">
              <a:solidFill>
                <a:srgbClr val="006050"/>
              </a:solidFill>
            </a:endParaRPr>
          </a:p>
          <a:p>
            <a:endParaRPr lang="pl-PL" b="1" dirty="0" smtClean="0">
              <a:solidFill>
                <a:srgbClr val="006050"/>
              </a:solidFill>
            </a:endParaRPr>
          </a:p>
          <a:p>
            <a:r>
              <a:rPr lang="pl-PL" sz="1000" dirty="0" smtClean="0"/>
              <a:t>1. V rámci projektu plánujeme </a:t>
            </a:r>
            <a:r>
              <a:rPr lang="pl-PL" sz="1000" dirty="0" smtClean="0">
                <a:solidFill>
                  <a:srgbClr val="006050"/>
                </a:solidFill>
              </a:rPr>
              <a:t>obnoviť budovu historickej drevenej</a:t>
            </a:r>
            <a:br>
              <a:rPr lang="pl-PL" sz="1000" dirty="0" smtClean="0">
                <a:solidFill>
                  <a:srgbClr val="006050"/>
                </a:solidFill>
              </a:rPr>
            </a:br>
            <a:r>
              <a:rPr lang="pl-PL" sz="1000" dirty="0" smtClean="0">
                <a:solidFill>
                  <a:srgbClr val="006050"/>
                </a:solidFill>
              </a:rPr>
              <a:t>kaplnky, </a:t>
            </a:r>
            <a:r>
              <a:rPr lang="pl-PL" sz="1000" dirty="0" smtClean="0"/>
              <a:t>ktorú sa v 30. rokoch 20. storočia v Kiełbasowe rozhodol</a:t>
            </a:r>
            <a:br>
              <a:rPr lang="pl-PL" sz="1000" dirty="0" smtClean="0"/>
            </a:br>
            <a:r>
              <a:rPr lang="pl-PL" sz="1000" dirty="0" smtClean="0"/>
              <a:t>postaviť lesník mestských lesov </a:t>
            </a:r>
            <a:r>
              <a:rPr lang="pl-PL" sz="1000" dirty="0"/>
              <a:t>v </a:t>
            </a:r>
            <a:r>
              <a:rPr lang="pl-PL" sz="1000" dirty="0" smtClean="0"/>
              <a:t>Żywci </a:t>
            </a:r>
            <a:r>
              <a:rPr lang="pl-PL" sz="1000" dirty="0"/>
              <a:t>Rudolf </a:t>
            </a:r>
            <a:r>
              <a:rPr lang="pl-PL" sz="1000" dirty="0" smtClean="0"/>
              <a:t>Messer.</a:t>
            </a:r>
            <a:br>
              <a:rPr lang="pl-PL" sz="1000" dirty="0" smtClean="0"/>
            </a:br>
            <a:r>
              <a:rPr lang="pl-PL" sz="1000" dirty="0" smtClean="0"/>
              <a:t>Ešte pred začiatkom 2. svetovej vojny bola na nevysokom kopci </a:t>
            </a:r>
            <a:br>
              <a:rPr lang="pl-PL" sz="1000" dirty="0" smtClean="0"/>
            </a:br>
            <a:r>
              <a:rPr lang="pl-PL" sz="1000" dirty="0" smtClean="0"/>
              <a:t>ponechaná v rozostavanom stave.</a:t>
            </a:r>
            <a:br>
              <a:rPr lang="pl-PL" sz="1000" dirty="0" smtClean="0"/>
            </a:br>
            <a:r>
              <a:rPr lang="pl-PL" sz="1000" dirty="0" smtClean="0"/>
              <a:t>Stavbu kaplnky dokončil v roku 1947 lesník Štátnych lesov Aleksander</a:t>
            </a:r>
          </a:p>
          <a:p>
            <a:r>
              <a:rPr lang="pl-PL" sz="1000" dirty="0" smtClean="0"/>
              <a:t>Olszowski. V roku</a:t>
            </a:r>
            <a:r>
              <a:rPr lang="pl-PL" sz="1000" dirty="0"/>
              <a:t> 1970 </a:t>
            </a:r>
            <a:r>
              <a:rPr lang="pl-PL" sz="1000" dirty="0" smtClean="0"/>
              <a:t>sa v kaplnke po prvý raz pomodlil kardinál </a:t>
            </a:r>
            <a:br>
              <a:rPr lang="pl-PL" sz="1000" dirty="0" smtClean="0"/>
            </a:br>
            <a:r>
              <a:rPr lang="pl-PL" sz="1000" dirty="0" smtClean="0"/>
              <a:t>Karol </a:t>
            </a:r>
            <a:r>
              <a:rPr lang="pl-PL" sz="1000" dirty="0"/>
              <a:t>Wojtyła, </a:t>
            </a:r>
            <a:r>
              <a:rPr lang="pl-PL" sz="1000" dirty="0" smtClean="0"/>
              <a:t>jeho posledná návšteva v kaplnke bola zaznamenaná</a:t>
            </a:r>
            <a:br>
              <a:rPr lang="pl-PL" sz="1000" dirty="0" smtClean="0"/>
            </a:br>
            <a:r>
              <a:rPr lang="pl-PL" sz="1000" dirty="0" smtClean="0"/>
              <a:t>1. mája 1978. Pri zachovaní historického rázu tohto </a:t>
            </a:r>
            <a:r>
              <a:rPr lang="pl-PL" sz="1000" dirty="0" smtClean="0">
                <a:solidFill>
                  <a:srgbClr val="006050"/>
                </a:solidFill>
              </a:rPr>
              <a:t>miesta plánujeme</a:t>
            </a:r>
            <a:br>
              <a:rPr lang="pl-PL" sz="1000" dirty="0" smtClean="0">
                <a:solidFill>
                  <a:srgbClr val="006050"/>
                </a:solidFill>
              </a:rPr>
            </a:br>
            <a:r>
              <a:rPr lang="pl-PL" sz="1000" dirty="0" smtClean="0">
                <a:solidFill>
                  <a:srgbClr val="006050"/>
                </a:solidFill>
              </a:rPr>
              <a:t>aj modernizáciu infraštruktúry v okolí kaplnky.</a:t>
            </a:r>
            <a:br>
              <a:rPr lang="pl-PL" sz="1000" dirty="0" smtClean="0">
                <a:solidFill>
                  <a:srgbClr val="006050"/>
                </a:solidFill>
              </a:rPr>
            </a:br>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4290" cy="261738"/>
          </a:xfrm>
        </p:spPr>
        <p:txBody>
          <a:bodyPr/>
          <a:lstStyle/>
          <a:p>
            <a:fld id="{2136BB9F-F41C-4172-B28A-19863538028F}" type="slidenum">
              <a:rPr lang="pl-PL" smtClean="0">
                <a:solidFill>
                  <a:schemeClr val="bg1"/>
                </a:solidFill>
              </a:rPr>
              <a:pPr/>
              <a:t>13</a:t>
            </a:fld>
            <a:endParaRPr lang="pl-PL" dirty="0">
              <a:solidFill>
                <a:schemeClr val="bg1"/>
              </a:solidFill>
            </a:endParaRPr>
          </a:p>
        </p:txBody>
      </p:sp>
      <p:pic>
        <p:nvPicPr>
          <p:cNvPr id="12" name="Obraz 11" descr="http://www.parafiapewel-mala.cba.pl/foto/kaplica3.jpg"/>
          <p:cNvPicPr/>
          <p:nvPr/>
        </p:nvPicPr>
        <p:blipFill>
          <a:blip r:embed="rId3">
            <a:extLst>
              <a:ext uri="{28A0092B-C50C-407E-A947-70E740481C1C}">
                <a14:useLocalDpi xmlns:a14="http://schemas.microsoft.com/office/drawing/2010/main" val="0"/>
              </a:ext>
            </a:extLst>
          </a:blip>
          <a:srcRect/>
          <a:stretch>
            <a:fillRect/>
          </a:stretch>
        </p:blipFill>
        <p:spPr bwMode="auto">
          <a:xfrm>
            <a:off x="3888631" y="892822"/>
            <a:ext cx="1777811" cy="1447302"/>
          </a:xfrm>
          <a:prstGeom prst="rect">
            <a:avLst/>
          </a:prstGeom>
          <a:noFill/>
          <a:ln>
            <a:noFill/>
          </a:ln>
        </p:spPr>
      </p:pic>
      <p:pic>
        <p:nvPicPr>
          <p:cNvPr id="2" name="Obraz 1"/>
          <p:cNvPicPr>
            <a:picLocks noChangeAspect="1"/>
          </p:cNvPicPr>
          <p:nvPr/>
        </p:nvPicPr>
        <p:blipFill>
          <a:blip r:embed="rId4"/>
          <a:stretch>
            <a:fillRect/>
          </a:stretch>
        </p:blipFill>
        <p:spPr>
          <a:xfrm>
            <a:off x="4029624" y="5942"/>
            <a:ext cx="1731414" cy="396274"/>
          </a:xfrm>
          <a:prstGeom prst="rect">
            <a:avLst/>
          </a:prstGeom>
        </p:spPr>
      </p:pic>
    </p:spTree>
    <p:extLst>
      <p:ext uri="{BB962C8B-B14F-4D97-AF65-F5344CB8AC3E}">
        <p14:creationId xmlns:p14="http://schemas.microsoft.com/office/powerpoint/2010/main" val="33435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 Obnova historickej drevenej </a:t>
            </a:r>
            <a:r>
              <a:rPr lang="pl-PL" b="1" dirty="0" smtClean="0">
                <a:solidFill>
                  <a:srgbClr val="006050"/>
                </a:solidFill>
              </a:rPr>
              <a:t>lesnej kaplnky </a:t>
            </a:r>
            <a:r>
              <a:rPr lang="pl-PL" b="1" dirty="0">
                <a:solidFill>
                  <a:srgbClr val="006050"/>
                </a:solidFill>
              </a:rPr>
              <a:t>Panny </a:t>
            </a:r>
            <a:r>
              <a:rPr lang="pl-PL" b="1" dirty="0" smtClean="0">
                <a:solidFill>
                  <a:srgbClr val="006050"/>
                </a:solidFill>
              </a:rPr>
              <a:t>Márie v </a:t>
            </a:r>
            <a:r>
              <a:rPr lang="pl-PL" b="1" dirty="0">
                <a:solidFill>
                  <a:srgbClr val="006050"/>
                </a:solidFill>
              </a:rPr>
              <a:t>Kiełbasowe”</a:t>
            </a:r>
          </a:p>
          <a:p>
            <a:endParaRPr lang="pl-PL" b="1" dirty="0" smtClean="0">
              <a:solidFill>
                <a:srgbClr val="006050"/>
              </a:solidFill>
            </a:endParaRPr>
          </a:p>
          <a:p>
            <a:r>
              <a:rPr lang="pl-PL" b="1" dirty="0" smtClean="0"/>
              <a:t>2. Funkcia objektu</a:t>
            </a:r>
            <a:endParaRPr lang="pl-PL" dirty="0"/>
          </a:p>
          <a:p>
            <a:pPr algn="just"/>
            <a:r>
              <a:rPr lang="pl-PL" sz="1000" dirty="0" smtClean="0"/>
              <a:t>V kaplnke sa pravidelne, niekoľkokrát do roka, konajú bohoslužby, ktoré sú mimoriadne obľúbené nielen medzi obyvateľmi obce, ale aj turistami z celej krajiny. Objekt s radosťou navštevujú aj turisti zo zahraničia a ide o hodnotnú historickú budovu drevenej architektúry, ktorá sa nachádza v pohraničnej oblasti. </a:t>
            </a:r>
          </a:p>
          <a:p>
            <a:pPr algn="just"/>
            <a:r>
              <a:rPr lang="pl-PL" sz="1000" dirty="0" smtClean="0"/>
              <a:t>Objekt kaplnky si po rekonštrukcii zachová svoju cirkevnú funkciu. Modernizáciou infraštruktúry okolo kaplnky chceme vytvoriť lepšie podmienky pre ľudí zúčastňujúcich sa bohoslužieb, ako aj turistov, ktorí si chcú oddýchnuť v lone prírody v okolitom lese a vydať sa na ďalšie pešie túry </a:t>
            </a:r>
            <a:r>
              <a:rPr lang="pl-PL" sz="1000" dirty="0"/>
              <a:t>na vrchol </a:t>
            </a:r>
            <a:r>
              <a:rPr lang="pl-PL" sz="1000" dirty="0" smtClean="0"/>
              <a:t>Żywieckych Beskýd. Plánujeme zmodernizovať lavičky, plot, chodníky vedúce ku kaplnke a vytvoriť záhradu s pôvodnými stromami, kríkmi a kvetmi. Chceme, aby sa kaplnka stala novým bodom na mape turistických atrakcií pohraničia. </a:t>
            </a:r>
            <a:endParaRPr lang="pl-PL" sz="1000" dirty="0"/>
          </a:p>
          <a:p>
            <a:endParaRPr lang="pl-PL" sz="1000" dirty="0"/>
          </a:p>
          <a:p>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14</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9371"/>
            <a:ext cx="1731414" cy="396274"/>
          </a:xfrm>
          <a:prstGeom prst="rect">
            <a:avLst/>
          </a:prstGeom>
        </p:spPr>
      </p:pic>
    </p:spTree>
    <p:extLst>
      <p:ext uri="{BB962C8B-B14F-4D97-AF65-F5344CB8AC3E}">
        <p14:creationId xmlns:p14="http://schemas.microsoft.com/office/powerpoint/2010/main" val="34037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952527" y="1035228"/>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6" y="433660"/>
            <a:ext cx="5458827"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„Obnova </a:t>
            </a:r>
            <a:r>
              <a:rPr lang="pl-PL" b="1" dirty="0">
                <a:solidFill>
                  <a:srgbClr val="006050"/>
                </a:solidFill>
              </a:rPr>
              <a:t>historickej drevenej </a:t>
            </a:r>
            <a:r>
              <a:rPr lang="pl-PL" b="1" dirty="0" smtClean="0">
                <a:solidFill>
                  <a:srgbClr val="006050"/>
                </a:solidFill>
              </a:rPr>
              <a:t>lesnej kaplnky </a:t>
            </a:r>
            <a:r>
              <a:rPr lang="pl-PL" b="1" dirty="0">
                <a:solidFill>
                  <a:srgbClr val="006050"/>
                </a:solidFill>
              </a:rPr>
              <a:t>Panny Márie </a:t>
            </a:r>
            <a:r>
              <a:rPr lang="pl-PL" b="1" dirty="0" smtClean="0">
                <a:solidFill>
                  <a:srgbClr val="006050"/>
                </a:solidFill>
              </a:rPr>
              <a:t>v </a:t>
            </a:r>
            <a:r>
              <a:rPr lang="pl-PL" b="1" dirty="0">
                <a:solidFill>
                  <a:srgbClr val="006050"/>
                </a:solidFill>
              </a:rPr>
              <a:t>Kiełbasowe”</a:t>
            </a:r>
          </a:p>
          <a:p>
            <a:endParaRPr lang="pl-PL" b="1" dirty="0" smtClean="0">
              <a:solidFill>
                <a:srgbClr val="006050"/>
              </a:solidFill>
            </a:endParaRPr>
          </a:p>
          <a:p>
            <a:r>
              <a:rPr lang="pl-PL" b="1" dirty="0" smtClean="0"/>
              <a:t>3. Lesná kaplnka Panny Márie na lesnej správe </a:t>
            </a:r>
            <a:r>
              <a:rPr lang="pl-PL" b="1" dirty="0"/>
              <a:t>Kiełbasów a </a:t>
            </a:r>
            <a:r>
              <a:rPr lang="pl-PL" b="1" dirty="0" smtClean="0"/>
              <a:t>„Nový Európsky Bauhaus</a:t>
            </a:r>
            <a:r>
              <a:rPr lang="pl-PL" b="1" dirty="0"/>
              <a:t>”</a:t>
            </a:r>
            <a:r>
              <a:rPr lang="pl-PL" dirty="0"/>
              <a:t> (NEB</a:t>
            </a:r>
            <a:r>
              <a:rPr lang="pl-PL" dirty="0" smtClean="0"/>
              <a:t>)</a:t>
            </a:r>
          </a:p>
          <a:p>
            <a:endParaRPr lang="pl-PL" dirty="0"/>
          </a:p>
          <a:p>
            <a:pPr algn="just"/>
            <a:r>
              <a:rPr lang="pl-PL" sz="1000" dirty="0" smtClean="0"/>
              <a:t>Plánovaná rekonštrukcia kaplnky je </a:t>
            </a:r>
            <a:r>
              <a:rPr lang="pl-PL" sz="1000" dirty="0"/>
              <a:t>v súlade s okolitým rázom krajiny. </a:t>
            </a:r>
            <a:r>
              <a:rPr lang="pl-PL" sz="1000" dirty="0" smtClean="0"/>
              <a:t>Na realizáciu aktivít plánovaných v rámci projektu budú použité materiály prírodného pôvodu. Plánované aktivity budú zohľadňovať estetické a kultúrne aspekty. Obnovená kaplnka prispeje k trvalo udržateľnému rozvoju prostredníctvom ochrany kultúrneho dedičstva a jeho sprístupnením pre ďalšie generácie. Plánovaná úloha tiež zlepší prepojenie medzi kultúrami, pohlaviami a vekovými skupinami. V rámci plánovaných aktivít sa využijú riešenia na umožnenie prístupu do zariadenia hendikepovaným osobám. Revitalizáciou kaplnky a okolitej infraštruktúry sa zvýši dostupnosť zariadenia pre turistov a miestne obyvateľstvo. </a:t>
            </a:r>
            <a:endParaRPr lang="pl-PL" sz="1000" dirty="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15</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3929"/>
            <a:ext cx="1731414" cy="396274"/>
          </a:xfrm>
          <a:prstGeom prst="rect">
            <a:avLst/>
          </a:prstGeom>
        </p:spPr>
      </p:pic>
    </p:spTree>
    <p:extLst>
      <p:ext uri="{BB962C8B-B14F-4D97-AF65-F5344CB8AC3E}">
        <p14:creationId xmlns:p14="http://schemas.microsoft.com/office/powerpoint/2010/main" val="7966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6" y="433660"/>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„Obnova </a:t>
            </a:r>
            <a:r>
              <a:rPr lang="pl-PL" b="1" dirty="0">
                <a:solidFill>
                  <a:srgbClr val="006050"/>
                </a:solidFill>
              </a:rPr>
              <a:t>historickej drevenej </a:t>
            </a:r>
            <a:r>
              <a:rPr lang="pl-PL" b="1" dirty="0" smtClean="0">
                <a:solidFill>
                  <a:srgbClr val="006050"/>
                </a:solidFill>
              </a:rPr>
              <a:t>lesnej kaplnky </a:t>
            </a:r>
            <a:r>
              <a:rPr lang="pl-PL" b="1" dirty="0">
                <a:solidFill>
                  <a:srgbClr val="006050"/>
                </a:solidFill>
              </a:rPr>
              <a:t>Panny Márie </a:t>
            </a:r>
            <a:r>
              <a:rPr lang="pl-PL" b="1" dirty="0" smtClean="0">
                <a:solidFill>
                  <a:srgbClr val="006050"/>
                </a:solidFill>
              </a:rPr>
              <a:t>v </a:t>
            </a:r>
            <a:r>
              <a:rPr lang="pl-PL" b="1" dirty="0">
                <a:solidFill>
                  <a:srgbClr val="006050"/>
                </a:solidFill>
              </a:rPr>
              <a:t>Kiełbasowe”</a:t>
            </a:r>
          </a:p>
          <a:p>
            <a:endParaRPr lang="pl-PL" dirty="0"/>
          </a:p>
          <a:p>
            <a:r>
              <a:rPr lang="pl-PL" b="1" dirty="0" smtClean="0"/>
              <a:t>4. Lesná kaplnka Panny Márie na lesnej správe Kiełbasów a jej okolie</a:t>
            </a:r>
          </a:p>
          <a:p>
            <a:endParaRPr lang="pl-PL" dirty="0"/>
          </a:p>
          <a:p>
            <a:r>
              <a:rPr lang="pl-PL" sz="1000" dirty="0" smtClean="0"/>
              <a:t>Lesná kaplnka Panny Márie sa nachádza na lesnej správe Kiełbasów</a:t>
            </a:r>
            <a:r>
              <a:rPr lang="pl-PL" sz="1000" dirty="0"/>
              <a:t>. </a:t>
            </a:r>
            <a:r>
              <a:rPr lang="pl-PL" sz="1000" dirty="0" smtClean="0"/>
              <a:t/>
            </a:r>
            <a:br>
              <a:rPr lang="pl-PL" sz="1000" dirty="0" smtClean="0"/>
            </a:br>
            <a:r>
              <a:rPr lang="pl-PL" sz="1000" dirty="0" smtClean="0"/>
              <a:t>Poloha lesnej správy na okraji mesta Żywiec z neho robia miesto veľmi</a:t>
            </a:r>
          </a:p>
          <a:p>
            <a:r>
              <a:rPr lang="pl-PL" sz="1000" dirty="0"/>
              <a:t>č</a:t>
            </a:r>
            <a:r>
              <a:rPr lang="pl-PL" sz="1000" dirty="0" smtClean="0"/>
              <a:t>asto navštevované miestnymi obyvateľmi. </a:t>
            </a:r>
          </a:p>
          <a:p>
            <a:r>
              <a:rPr lang="pl-PL" sz="1000" dirty="0" smtClean="0"/>
              <a:t>V blízkosti tejto kaplny sa nachádza náučný chodník Nadleśnictwa Jeleśnia</a:t>
            </a:r>
          </a:p>
          <a:p>
            <a:r>
              <a:rPr lang="pl-PL" sz="1000" dirty="0" smtClean="0"/>
              <a:t>„Les Kielbasów” ako aj objekty malej retencie.</a:t>
            </a:r>
          </a:p>
          <a:p>
            <a:r>
              <a:rPr lang="pl-PL" sz="1000" dirty="0" smtClean="0"/>
              <a:t>Chodník je určený na prírodovednú a lesnú výchovu a je aj prvkom</a:t>
            </a:r>
          </a:p>
          <a:p>
            <a:r>
              <a:rPr lang="pl-PL" sz="1000" dirty="0" smtClean="0"/>
              <a:t>rekreácie pre turistov. </a:t>
            </a:r>
            <a:endParaRPr lang="pl-PL" sz="1000" dirty="0"/>
          </a:p>
          <a:p>
            <a:endParaRPr lang="pl-PL" dirty="0" smtClean="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16</a:t>
            </a:fld>
            <a:endParaRPr lang="pl-PL" dirty="0">
              <a:solidFill>
                <a:schemeClr val="bg1"/>
              </a:solidFill>
            </a:endParaRPr>
          </a:p>
        </p:txBody>
      </p:sp>
      <p:pic>
        <p:nvPicPr>
          <p:cNvPr id="9" name="Obraz 8" descr="Drewniana kaplica w Kiełbasowie - Śląskie. Informacja Tu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48" y="1182226"/>
            <a:ext cx="1502279" cy="1732559"/>
          </a:xfrm>
          <a:prstGeom prst="rect">
            <a:avLst/>
          </a:prstGeom>
          <a:noFill/>
          <a:ln>
            <a:noFill/>
          </a:ln>
        </p:spPr>
      </p:pic>
      <p:pic>
        <p:nvPicPr>
          <p:cNvPr id="2" name="Obraz 1"/>
          <p:cNvPicPr>
            <a:picLocks noChangeAspect="1"/>
          </p:cNvPicPr>
          <p:nvPr/>
        </p:nvPicPr>
        <p:blipFill>
          <a:blip r:embed="rId4"/>
          <a:stretch>
            <a:fillRect/>
          </a:stretch>
        </p:blipFill>
        <p:spPr>
          <a:xfrm>
            <a:off x="4023182" y="6621"/>
            <a:ext cx="1731414" cy="396274"/>
          </a:xfrm>
          <a:prstGeom prst="rect">
            <a:avLst/>
          </a:prstGeom>
        </p:spPr>
      </p:pic>
    </p:spTree>
    <p:extLst>
      <p:ext uri="{BB962C8B-B14F-4D97-AF65-F5344CB8AC3E}">
        <p14:creationId xmlns:p14="http://schemas.microsoft.com/office/powerpoint/2010/main" val="195452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6" y="433660"/>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„Obnova </a:t>
            </a:r>
            <a:r>
              <a:rPr lang="pl-PL" b="1" dirty="0">
                <a:solidFill>
                  <a:srgbClr val="006050"/>
                </a:solidFill>
              </a:rPr>
              <a:t>historickej drevenej </a:t>
            </a:r>
            <a:r>
              <a:rPr lang="pl-PL" b="1" dirty="0" smtClean="0">
                <a:solidFill>
                  <a:srgbClr val="006050"/>
                </a:solidFill>
              </a:rPr>
              <a:t>lesnej kaplnky </a:t>
            </a:r>
            <a:r>
              <a:rPr lang="pl-PL" b="1" dirty="0">
                <a:solidFill>
                  <a:srgbClr val="006050"/>
                </a:solidFill>
              </a:rPr>
              <a:t>Panny Márie </a:t>
            </a:r>
            <a:r>
              <a:rPr lang="pl-PL" b="1" dirty="0" smtClean="0">
                <a:solidFill>
                  <a:srgbClr val="006050"/>
                </a:solidFill>
              </a:rPr>
              <a:t>v </a:t>
            </a:r>
            <a:r>
              <a:rPr lang="pl-PL" b="1" dirty="0">
                <a:solidFill>
                  <a:srgbClr val="006050"/>
                </a:solidFill>
              </a:rPr>
              <a:t>Kiełbasowe”</a:t>
            </a:r>
          </a:p>
          <a:p>
            <a:r>
              <a:rPr lang="pl-PL" dirty="0"/>
              <a:t/>
            </a:r>
            <a:br>
              <a:rPr lang="pl-PL" dirty="0"/>
            </a:br>
            <a:r>
              <a:rPr lang="pl-PL" b="1" dirty="0" smtClean="0"/>
              <a:t>5. Parkovacie miesta</a:t>
            </a:r>
          </a:p>
          <a:p>
            <a:endParaRPr lang="pl-PL" dirty="0"/>
          </a:p>
          <a:p>
            <a:pPr algn="just"/>
            <a:r>
              <a:rPr lang="pl-PL" sz="1000" dirty="0" smtClean="0"/>
              <a:t>Turisti a miestna komunita môžu na to, aby sa dostali ku kaplnke, využiť miesto na parkovanie vozidiel, ktoré sa nachádza hneď vedľa cesty vedúcej ku kaplnke. Vzhľadom na ľudí so zdravotným postihnutím, ktorí navštívia historickú kaplnku, plánujeme vytvoriť ďalšie tri parkovacie miesta priamo pri kaplnke, ktoré týmto ľuďom uľahčia prístup do zariadenia.</a:t>
            </a:r>
            <a:endParaRPr lang="pl-PL" sz="1000"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17</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9371"/>
            <a:ext cx="1731414" cy="396274"/>
          </a:xfrm>
          <a:prstGeom prst="rect">
            <a:avLst/>
          </a:prstGeom>
        </p:spPr>
      </p:pic>
    </p:spTree>
    <p:extLst>
      <p:ext uri="{BB962C8B-B14F-4D97-AF65-F5344CB8AC3E}">
        <p14:creationId xmlns:p14="http://schemas.microsoft.com/office/powerpoint/2010/main" val="34098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59"/>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„Obnova </a:t>
            </a:r>
            <a:r>
              <a:rPr lang="pl-PL" b="1" dirty="0">
                <a:solidFill>
                  <a:srgbClr val="006050"/>
                </a:solidFill>
              </a:rPr>
              <a:t>historickej drevenej </a:t>
            </a:r>
            <a:r>
              <a:rPr lang="pl-PL" b="1" dirty="0" smtClean="0">
                <a:solidFill>
                  <a:srgbClr val="006050"/>
                </a:solidFill>
              </a:rPr>
              <a:t>lesnej kaplnky </a:t>
            </a:r>
            <a:r>
              <a:rPr lang="pl-PL" b="1" dirty="0">
                <a:solidFill>
                  <a:srgbClr val="006050"/>
                </a:solidFill>
              </a:rPr>
              <a:t>Panny Márie </a:t>
            </a:r>
            <a:r>
              <a:rPr lang="pl-PL" b="1" dirty="0" smtClean="0">
                <a:solidFill>
                  <a:srgbClr val="006050"/>
                </a:solidFill>
              </a:rPr>
              <a:t>v </a:t>
            </a:r>
            <a:r>
              <a:rPr lang="pl-PL" b="1" dirty="0">
                <a:solidFill>
                  <a:srgbClr val="006050"/>
                </a:solidFill>
              </a:rPr>
              <a:t>Kiełbasowe”</a:t>
            </a:r>
          </a:p>
          <a:p>
            <a:endParaRPr lang="pl-PL" dirty="0" smtClean="0">
              <a:solidFill>
                <a:srgbClr val="006050"/>
              </a:solidFill>
            </a:endParaRPr>
          </a:p>
          <a:p>
            <a:r>
              <a:rPr lang="pl-PL" b="1" dirty="0" smtClean="0"/>
              <a:t>Pomocné otázky k formuláru participácie:</a:t>
            </a:r>
          </a:p>
          <a:p>
            <a:endParaRPr lang="pl-PL" b="1" dirty="0" smtClean="0"/>
          </a:p>
          <a:p>
            <a:pPr marL="516636" lvl="1" indent="-228600">
              <a:buAutoNum type="arabicPeriod"/>
            </a:pPr>
            <a:r>
              <a:rPr lang="pl-PL" sz="1000" i="1" dirty="0"/>
              <a:t>Aké spôsoby prístupu by sa mali využívať, </a:t>
            </a:r>
            <a:r>
              <a:rPr lang="pl-PL" sz="1000" i="1" dirty="0" smtClean="0"/>
              <a:t>aby sa v čo najväčšej miere zvýšila bezbariérovosť kaplnky pre ľudí so zdravotným postihnutím?</a:t>
            </a:r>
            <a:endParaRPr lang="pl-PL" sz="1000" dirty="0"/>
          </a:p>
          <a:p>
            <a:pPr marL="516636" lvl="1" indent="-228600">
              <a:buFontTx/>
              <a:buAutoNum type="arabicPeriod"/>
            </a:pPr>
            <a:r>
              <a:rPr lang="pl-PL" sz="1000" i="1" dirty="0" smtClean="0"/>
              <a:t>Mal by byť podľa Vás priestor okolo kaplnky vybavený nejakými doplnkovými formami drobnej architektúry?</a:t>
            </a:r>
          </a:p>
          <a:p>
            <a:pPr marL="516636" lvl="1" indent="-228600">
              <a:buAutoNum type="arabicPeriod"/>
            </a:pPr>
            <a:r>
              <a:rPr lang="pl-PL" sz="1000" i="1" dirty="0" smtClean="0"/>
              <a:t>Aké ďalšie spôsoby by ste navrhli na propagáciu aktivít projektu?</a:t>
            </a:r>
            <a:endParaRPr lang="pl-PL" sz="1000" i="1" dirty="0"/>
          </a:p>
          <a:p>
            <a:pPr marL="516636" lvl="1" indent="-228600">
              <a:buAutoNum type="arabicPeriod"/>
            </a:pPr>
            <a:endParaRPr lang="pl-PL" sz="1000" dirty="0"/>
          </a:p>
          <a:p>
            <a:pPr marL="516636" lvl="1" indent="-228600">
              <a:buAutoNum type="arabicPeriod"/>
            </a:pPr>
            <a:endParaRPr lang="pl-PL" sz="1000" dirty="0"/>
          </a:p>
          <a:p>
            <a:endParaRPr lang="pl-PL" i="1" dirty="0" smtClean="0"/>
          </a:p>
          <a:p>
            <a:endParaRPr lang="pl-PL" dirty="0"/>
          </a:p>
          <a:p>
            <a:endParaRPr lang="pl-PL" b="1" dirty="0" smtClean="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18</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9371"/>
            <a:ext cx="1731414" cy="396274"/>
          </a:xfrm>
          <a:prstGeom prst="rect">
            <a:avLst/>
          </a:prstGeom>
        </p:spPr>
      </p:pic>
    </p:spTree>
    <p:extLst>
      <p:ext uri="{BB962C8B-B14F-4D97-AF65-F5344CB8AC3E}">
        <p14:creationId xmlns:p14="http://schemas.microsoft.com/office/powerpoint/2010/main" val="64671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732611" y="681318"/>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a:t> </a:t>
            </a:r>
            <a:r>
              <a:rPr lang="pl-PL" b="1" dirty="0" smtClean="0"/>
              <a:t>C. </a:t>
            </a:r>
            <a:r>
              <a:rPr lang="pl-PL" b="1" dirty="0"/>
              <a:t>Úlohy, ktoré sa plánujú realizovať na poľskej strane </a:t>
            </a:r>
            <a:r>
              <a:rPr lang="pl-PL" b="1" dirty="0" smtClean="0"/>
              <a:t>na Nadleśnictwe </a:t>
            </a:r>
            <a:r>
              <a:rPr lang="pl-PL" b="1" dirty="0"/>
              <a:t>Ustroń:</a:t>
            </a:r>
            <a:endParaRPr lang="pl-PL" dirty="0"/>
          </a:p>
          <a:p>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r>
              <a:rPr lang="pl-PL" sz="1000" dirty="0" smtClean="0"/>
              <a:t>1. Lovecký kaštieľ„Konczakówka” v Brennej bol postavený v roku 1924. </a:t>
            </a:r>
            <a:br>
              <a:rPr lang="pl-PL" sz="1000" dirty="0" smtClean="0"/>
            </a:br>
            <a:r>
              <a:rPr lang="pl-PL" sz="1000" dirty="0" smtClean="0"/>
              <a:t>V roku 2010 prešiel dôkladnou rekonštrukciou, počas ktorej bol vybavený tepelnými čerpadlami.</a:t>
            </a:r>
            <a:br>
              <a:rPr lang="pl-PL" sz="1000" dirty="0" smtClean="0"/>
            </a:br>
            <a:r>
              <a:rPr lang="pl-PL" sz="1000" dirty="0" smtClean="0"/>
              <a:t>Základy sú z „bernského” pieskovca ťaženého v miestnom </a:t>
            </a:r>
            <a:br>
              <a:rPr lang="pl-PL" sz="1000" dirty="0" smtClean="0"/>
            </a:br>
            <a:r>
              <a:rPr lang="pl-PL" sz="1000" dirty="0" smtClean="0"/>
              <a:t>kameňolome. </a:t>
            </a:r>
            <a:br>
              <a:rPr lang="pl-PL" sz="1000" dirty="0" smtClean="0"/>
            </a:br>
            <a:r>
              <a:rPr lang="pl-PL" sz="1000" dirty="0" smtClean="0"/>
              <a:t>Budova má muzeálnu a turistickú funkciu, v roku 2022 bola budova</a:t>
            </a:r>
            <a:br>
              <a:rPr lang="pl-PL" sz="1000" dirty="0" smtClean="0"/>
            </a:br>
            <a:r>
              <a:rPr lang="pl-PL" sz="1000" dirty="0" smtClean="0"/>
              <a:t>zapísaná ako pamiatkovo chránená. Pre zvýšenie</a:t>
            </a:r>
            <a:br>
              <a:rPr lang="pl-PL" sz="1000" dirty="0" smtClean="0"/>
            </a:br>
            <a:r>
              <a:rPr lang="pl-PL" sz="1000" dirty="0" smtClean="0"/>
              <a:t>atraktivity a bezpečnosti turistov, ktorí ho navštívia, plánujeme</a:t>
            </a:r>
            <a:br>
              <a:rPr lang="pl-PL" sz="1000" dirty="0" smtClean="0"/>
            </a:br>
            <a:r>
              <a:rPr lang="pl-PL" sz="1000" dirty="0" smtClean="0"/>
              <a:t>v rámci projektu </a:t>
            </a:r>
            <a:r>
              <a:rPr lang="pl-PL" sz="1000" dirty="0" smtClean="0">
                <a:solidFill>
                  <a:srgbClr val="006050"/>
                </a:solidFill>
              </a:rPr>
              <a:t>revitalizovať okolie existujúceho objektu.</a:t>
            </a:r>
            <a:endParaRPr lang="pl-PL" dirty="0">
              <a:solidFill>
                <a:srgbClr val="006050"/>
              </a:solidFill>
            </a:endParaRPr>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4290" cy="261738"/>
          </a:xfrm>
        </p:spPr>
        <p:txBody>
          <a:bodyPr/>
          <a:lstStyle/>
          <a:p>
            <a:fld id="{2136BB9F-F41C-4172-B28A-19863538028F}" type="slidenum">
              <a:rPr lang="pl-PL" smtClean="0">
                <a:solidFill>
                  <a:schemeClr val="bg1"/>
                </a:solidFill>
              </a:rPr>
              <a:pPr/>
              <a:t>19</a:t>
            </a:fld>
            <a:endParaRPr lang="pl-PL" dirty="0">
              <a:solidFill>
                <a:schemeClr val="bg1"/>
              </a:solidFill>
            </a:endParaRPr>
          </a:p>
        </p:txBody>
      </p:sp>
      <p:pic>
        <p:nvPicPr>
          <p:cNvPr id="13" name="Obraz 12" descr="Dworek Myśliwski „Konczakówka” - Oficjalny Serwis Gminy Brenna - portal  przyjazny użytkownikom i urządzeniom mobilny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6387" y="1332012"/>
            <a:ext cx="1813775" cy="1410096"/>
          </a:xfrm>
          <a:prstGeom prst="rect">
            <a:avLst/>
          </a:prstGeom>
          <a:noFill/>
          <a:ln>
            <a:noFill/>
          </a:ln>
        </p:spPr>
      </p:pic>
      <p:pic>
        <p:nvPicPr>
          <p:cNvPr id="2" name="Obraz 1"/>
          <p:cNvPicPr>
            <a:picLocks noChangeAspect="1"/>
          </p:cNvPicPr>
          <p:nvPr/>
        </p:nvPicPr>
        <p:blipFill>
          <a:blip r:embed="rId4"/>
          <a:stretch>
            <a:fillRect/>
          </a:stretch>
        </p:blipFill>
        <p:spPr>
          <a:xfrm>
            <a:off x="4026095" y="0"/>
            <a:ext cx="1731414" cy="396274"/>
          </a:xfrm>
          <a:prstGeom prst="rect">
            <a:avLst/>
          </a:prstGeom>
        </p:spPr>
      </p:pic>
    </p:spTree>
    <p:extLst>
      <p:ext uri="{BB962C8B-B14F-4D97-AF65-F5344CB8AC3E}">
        <p14:creationId xmlns:p14="http://schemas.microsoft.com/office/powerpoint/2010/main" val="6530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5374756"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261814" y="926092"/>
            <a:ext cx="4634930" cy="20781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sz="1200" b="1" dirty="0" smtClean="0"/>
              <a:t>I. Základné informácie o projekte:</a:t>
            </a:r>
          </a:p>
          <a:p>
            <a:endParaRPr lang="pl-PL" b="1" dirty="0" smtClean="0"/>
          </a:p>
          <a:p>
            <a:pPr algn="just"/>
            <a:r>
              <a:rPr lang="pl-PL" b="1" dirty="0" smtClean="0"/>
              <a:t>Projekt plánujeme realizovať v rámci Priority 3</a:t>
            </a:r>
            <a:r>
              <a:rPr lang="pl-PL" dirty="0"/>
              <a:t>: </a:t>
            </a:r>
            <a:r>
              <a:rPr lang="pl-PL" dirty="0" smtClean="0"/>
              <a:t>„Tvorivé a turisticky atraktívne pohraničie” a </a:t>
            </a:r>
            <a:r>
              <a:rPr lang="pl-PL" b="1" dirty="0" smtClean="0"/>
              <a:t>Špecifického cieľa 1</a:t>
            </a:r>
            <a:r>
              <a:rPr lang="pl-PL" dirty="0"/>
              <a:t>: </a:t>
            </a:r>
            <a:r>
              <a:rPr lang="pl-PL" dirty="0" smtClean="0"/>
              <a:t>„Posilnenie úlohy kultúry a udržateľného cestovného ruchu v oblasti hospodárskeho rozvoja, sociálneho začlenenia a sociálnej inovácie”.</a:t>
            </a:r>
            <a:endParaRPr lang="pl-PL" dirty="0"/>
          </a:p>
          <a:p>
            <a:endParaRPr lang="pl-PL" dirty="0"/>
          </a:p>
          <a:p>
            <a:pPr algn="just"/>
            <a:r>
              <a:rPr lang="pl-PL" b="1" dirty="0" smtClean="0"/>
              <a:t>Partneri projektu:</a:t>
            </a:r>
            <a:r>
              <a:rPr lang="pl-PL" dirty="0" smtClean="0"/>
              <a:t> </a:t>
            </a:r>
            <a:r>
              <a:rPr lang="pl-PL" dirty="0"/>
              <a:t>PGL LP RDLP w Katowicach, PGL LP Nadleśnictwo Bielsko, PGL LP Nadleśnictwo Ustroń, PGL LP Nadleśnictwo Jeleśnia, </a:t>
            </a:r>
            <a:r>
              <a:rPr lang="pl-PL" dirty="0" smtClean="0"/>
              <a:t>LESY </a:t>
            </a:r>
            <a:r>
              <a:rPr lang="pl-PL" dirty="0"/>
              <a:t>Slovenskej republiky, š.p</a:t>
            </a:r>
            <a:r>
              <a:rPr lang="pl-PL" dirty="0" smtClean="0"/>
              <a:t>.</a:t>
            </a:r>
            <a:r>
              <a:rPr lang="pl-PL" dirty="0">
                <a:solidFill>
                  <a:srgbClr val="FF0000"/>
                </a:solidFill>
              </a:rPr>
              <a:t> </a:t>
            </a:r>
            <a:r>
              <a:rPr lang="pl-PL" dirty="0" smtClean="0"/>
              <a:t>organizačná zložka OZ </a:t>
            </a:r>
            <a:r>
              <a:rPr lang="pl-PL" dirty="0"/>
              <a:t>Tatry, </a:t>
            </a:r>
            <a:r>
              <a:rPr lang="pl-PL" dirty="0" smtClean="0"/>
              <a:t>Lesná správa Zákamenné.</a:t>
            </a: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2</a:t>
            </a:fld>
            <a:endParaRPr lang="pl-PL" dirty="0">
              <a:solidFill>
                <a:schemeClr val="bg1"/>
              </a:solidFill>
            </a:endParaRPr>
          </a:p>
        </p:txBody>
      </p:sp>
      <p:sp>
        <p:nvSpPr>
          <p:cNvPr id="5" name="Prostokąt 4"/>
          <p:cNvSpPr/>
          <p:nvPr/>
        </p:nvSpPr>
        <p:spPr>
          <a:xfrm>
            <a:off x="182074" y="415805"/>
            <a:ext cx="5252631" cy="692497"/>
          </a:xfrm>
          <a:prstGeom prst="rect">
            <a:avLst/>
          </a:prstGeom>
        </p:spPr>
        <p:txBody>
          <a:bodyPr wrap="square">
            <a:spAutoFit/>
          </a:bodyPr>
          <a:lstStyle/>
          <a:p>
            <a:pPr algn="ctr"/>
            <a:r>
              <a:rPr lang="pl-PL" sz="1400" b="1" dirty="0" smtClean="0">
                <a:solidFill>
                  <a:srgbClr val="006050"/>
                </a:solidFill>
                <a:latin typeface="Arial" panose="020B0604020202020204" pitchFamily="34" charset="0"/>
                <a:cs typeface="Arial" panose="020B0604020202020204" pitchFamily="34" charset="0"/>
              </a:rPr>
              <a:t>Názov projektu: </a:t>
            </a:r>
            <a:br>
              <a:rPr lang="pl-PL" sz="1400" b="1" dirty="0" smtClean="0">
                <a:solidFill>
                  <a:srgbClr val="006050"/>
                </a:solidFill>
                <a:latin typeface="Arial" panose="020B0604020202020204" pitchFamily="34" charset="0"/>
                <a:cs typeface="Arial" panose="020B0604020202020204" pitchFamily="34" charset="0"/>
              </a:rPr>
            </a:br>
            <a:r>
              <a:rPr lang="pl-PL" sz="1400" dirty="0" smtClean="0">
                <a:solidFill>
                  <a:srgbClr val="006050"/>
                </a:solidFill>
                <a:latin typeface="Arial" panose="020B0604020202020204" pitchFamily="34" charset="0"/>
                <a:cs typeface="Arial" panose="020B0604020202020204" pitchFamily="34" charset="0"/>
              </a:rPr>
              <a:t>„STOPAMI LESNEJ DREVENEJ ARCHITEKTÚRY”</a:t>
            </a:r>
            <a:endParaRPr lang="pl-PL" b="1" dirty="0">
              <a:solidFill>
                <a:srgbClr val="006050"/>
              </a:solidFill>
              <a:latin typeface="Arial" panose="020B0604020202020204" pitchFamily="34" charset="0"/>
              <a:cs typeface="Arial" panose="020B0604020202020204" pitchFamily="34" charset="0"/>
            </a:endParaRPr>
          </a:p>
          <a:p>
            <a:pPr algn="ctr"/>
            <a:endParaRPr lang="pl-PL" dirty="0">
              <a:solidFill>
                <a:srgbClr val="006050"/>
              </a:solidFill>
              <a:latin typeface="Arial" panose="020B0604020202020204" pitchFamily="34" charset="0"/>
              <a:cs typeface="Arial" panose="020B0604020202020204" pitchFamily="34" charset="0"/>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74" y="2077002"/>
            <a:ext cx="899964" cy="899964"/>
          </a:xfrm>
          <a:prstGeom prst="rect">
            <a:avLst/>
          </a:prstGeom>
        </p:spPr>
      </p:pic>
      <p:pic>
        <p:nvPicPr>
          <p:cNvPr id="13" name="Obraz 12"/>
          <p:cNvPicPr>
            <a:picLocks noChangeAspect="1"/>
          </p:cNvPicPr>
          <p:nvPr/>
        </p:nvPicPr>
        <p:blipFill>
          <a:blip r:embed="rId4"/>
          <a:stretch>
            <a:fillRect/>
          </a:stretch>
        </p:blipFill>
        <p:spPr>
          <a:xfrm>
            <a:off x="3994485" y="0"/>
            <a:ext cx="1733178" cy="395165"/>
          </a:xfrm>
          <a:prstGeom prst="rect">
            <a:avLst/>
          </a:prstGeom>
        </p:spPr>
      </p:pic>
    </p:spTree>
    <p:extLst>
      <p:ext uri="{BB962C8B-B14F-4D97-AF65-F5344CB8AC3E}">
        <p14:creationId xmlns:p14="http://schemas.microsoft.com/office/powerpoint/2010/main" val="10870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r>
              <a:rPr lang="pl-PL" b="1" dirty="0" smtClean="0"/>
              <a:t>2. Funkcia objektu</a:t>
            </a:r>
          </a:p>
          <a:p>
            <a:endParaRPr lang="pl-PL" dirty="0"/>
          </a:p>
          <a:p>
            <a:r>
              <a:rPr lang="pl-PL" sz="1000" dirty="0" smtClean="0"/>
              <a:t>Budova poľovníckeho kaštieľa plní funkciu múzea: </a:t>
            </a:r>
            <a:br>
              <a:rPr lang="pl-PL" sz="1000" dirty="0" smtClean="0"/>
            </a:br>
            <a:r>
              <a:rPr lang="pl-PL" sz="1000" dirty="0" smtClean="0"/>
              <a:t>„Poľovnícke múzeum krajiny Cieszyn” a tiež turistickú</a:t>
            </a:r>
          </a:p>
          <a:p>
            <a:r>
              <a:rPr lang="pl-PL" sz="1000" dirty="0" smtClean="0"/>
              <a:t>funkciu. Je cenným bodom na turistickej mape pohraničia.</a:t>
            </a:r>
          </a:p>
          <a:p>
            <a:r>
              <a:rPr lang="pl-PL" sz="1000" dirty="0" smtClean="0"/>
              <a:t>Zariadenie je medzi verejnosťou a turistami veľmi</a:t>
            </a:r>
          </a:p>
          <a:p>
            <a:r>
              <a:rPr lang="pl-PL" sz="1000" dirty="0" smtClean="0"/>
              <a:t>obľúbené, návštevníkom je dočasne k dispozícii len pod</a:t>
            </a:r>
            <a:br>
              <a:rPr lang="pl-PL" sz="1000" dirty="0" smtClean="0"/>
            </a:br>
            <a:r>
              <a:rPr lang="pl-PL" sz="1000" dirty="0" smtClean="0"/>
              <a:t>dohľadom sprievodcu, zariadenie poskytuje aj turistické</a:t>
            </a:r>
          </a:p>
          <a:p>
            <a:r>
              <a:rPr lang="pl-PL" sz="1000" dirty="0" smtClean="0"/>
              <a:t>a kultúrne služby. </a:t>
            </a:r>
            <a:br>
              <a:rPr lang="pl-PL" sz="1000" dirty="0" smtClean="0"/>
            </a:br>
            <a:r>
              <a:rPr lang="pl-PL" sz="1000" dirty="0" smtClean="0"/>
              <a:t>V jej priestoroch sa každoročne organizuje maliarske</a:t>
            </a:r>
            <a:br>
              <a:rPr lang="pl-PL" sz="1000" dirty="0" smtClean="0"/>
            </a:br>
            <a:r>
              <a:rPr lang="pl-PL" sz="1000" dirty="0" smtClean="0"/>
              <a:t>podujatie a zapája sa aj do akcie „Noc múzeí”. </a:t>
            </a:r>
            <a:br>
              <a:rPr lang="pl-PL" sz="1000" dirty="0" smtClean="0"/>
            </a:br>
            <a:r>
              <a:rPr lang="pl-PL" sz="1000" dirty="0" smtClean="0"/>
              <a:t>Je cenným príkladom drevenej architektúry.</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20</a:t>
            </a:fld>
            <a:endParaRPr lang="pl-PL" dirty="0">
              <a:solidFill>
                <a:schemeClr val="bg1"/>
              </a:solidFill>
            </a:endParaRPr>
          </a:p>
        </p:txBody>
      </p:sp>
      <p:pic>
        <p:nvPicPr>
          <p:cNvPr id="9" name="Obraz 8" descr="Dworek Myśliwski „Konczakówka” w Brennej - Geocaching Opencaching Polsk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202" y="1078602"/>
            <a:ext cx="2448471" cy="1595097"/>
          </a:xfrm>
          <a:prstGeom prst="rect">
            <a:avLst/>
          </a:prstGeom>
          <a:noFill/>
          <a:ln>
            <a:noFill/>
          </a:ln>
        </p:spPr>
      </p:pic>
      <p:pic>
        <p:nvPicPr>
          <p:cNvPr id="2" name="Obraz 1"/>
          <p:cNvPicPr>
            <a:picLocks noChangeAspect="1"/>
          </p:cNvPicPr>
          <p:nvPr/>
        </p:nvPicPr>
        <p:blipFill>
          <a:blip r:embed="rId4"/>
          <a:stretch>
            <a:fillRect/>
          </a:stretch>
        </p:blipFill>
        <p:spPr>
          <a:xfrm>
            <a:off x="4029624" y="8755"/>
            <a:ext cx="1731414" cy="396274"/>
          </a:xfrm>
          <a:prstGeom prst="rect">
            <a:avLst/>
          </a:prstGeom>
        </p:spPr>
      </p:pic>
    </p:spTree>
    <p:extLst>
      <p:ext uri="{BB962C8B-B14F-4D97-AF65-F5344CB8AC3E}">
        <p14:creationId xmlns:p14="http://schemas.microsoft.com/office/powerpoint/2010/main" val="71391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r>
              <a:rPr lang="pl-PL" b="1" dirty="0" smtClean="0"/>
              <a:t>3. Rozvoj územia okolo poľovníckeho kaštieľa</a:t>
            </a:r>
          </a:p>
          <a:p>
            <a:endParaRPr lang="pl-PL" dirty="0"/>
          </a:p>
          <a:p>
            <a:r>
              <a:rPr lang="pl-PL" sz="1000" dirty="0" smtClean="0"/>
              <a:t>Okolie objektu je upravené poloprírodným spôsobom</a:t>
            </a:r>
          </a:p>
          <a:p>
            <a:r>
              <a:rPr lang="pl-PL" sz="1000" dirty="0" smtClean="0"/>
              <a:t>(vysoká zeleň, kríky, cestičky). Trávnik okolo objektu je</a:t>
            </a:r>
          </a:p>
          <a:p>
            <a:r>
              <a:rPr lang="pl-PL" sz="1000" dirty="0" smtClean="0"/>
              <a:t>pravidelne kosený na ploche cca 5 árov, pričom zvyšná čast</a:t>
            </a:r>
          </a:p>
          <a:p>
            <a:r>
              <a:rPr lang="pl-PL" sz="1000" dirty="0"/>
              <a:t>j</a:t>
            </a:r>
            <a:r>
              <a:rPr lang="pl-PL" sz="1000" dirty="0" smtClean="0"/>
              <a:t>e udržiavaná vo forme kvetinovej lúky kosenej maximálne</a:t>
            </a:r>
          </a:p>
          <a:p>
            <a:r>
              <a:rPr lang="pl-PL" sz="1000" dirty="0" smtClean="0"/>
              <a:t>dvakrát do roka. Celý areál je oplotený, je však potrebné plot </a:t>
            </a:r>
          </a:p>
          <a:p>
            <a:r>
              <a:rPr lang="pl-PL" sz="1000" dirty="0" smtClean="0"/>
              <a:t>vymeniť v dĺžke 670 metrov za účelom ochrany zariadenia</a:t>
            </a:r>
          </a:p>
          <a:p>
            <a:r>
              <a:rPr lang="pl-PL" sz="1000" dirty="0" smtClean="0"/>
              <a:t>pred zverou, pretože historický kaštieľ sa nachádza uprostred</a:t>
            </a:r>
          </a:p>
          <a:p>
            <a:r>
              <a:rPr lang="pl-PL" sz="1000" dirty="0" smtClean="0"/>
              <a:t>lesa.</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21</a:t>
            </a:fld>
            <a:endParaRPr lang="pl-PL" dirty="0">
              <a:solidFill>
                <a:schemeClr val="bg1"/>
              </a:solidFill>
            </a:endParaRPr>
          </a:p>
        </p:txBody>
      </p:sp>
      <p:pic>
        <p:nvPicPr>
          <p:cNvPr id="12" name="Obraz 11" descr="szlaki i bezdroża: Brenna - myśliwski dwór Konczakówk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667" y="1037886"/>
            <a:ext cx="2165169" cy="1676530"/>
          </a:xfrm>
          <a:prstGeom prst="rect">
            <a:avLst/>
          </a:prstGeom>
          <a:noFill/>
          <a:ln>
            <a:noFill/>
          </a:ln>
        </p:spPr>
      </p:pic>
      <p:pic>
        <p:nvPicPr>
          <p:cNvPr id="2" name="Obraz 1"/>
          <p:cNvPicPr>
            <a:picLocks noChangeAspect="1"/>
          </p:cNvPicPr>
          <p:nvPr/>
        </p:nvPicPr>
        <p:blipFill>
          <a:blip r:embed="rId4"/>
          <a:stretch>
            <a:fillRect/>
          </a:stretch>
        </p:blipFill>
        <p:spPr>
          <a:xfrm>
            <a:off x="4029624" y="9371"/>
            <a:ext cx="1731414" cy="396274"/>
          </a:xfrm>
          <a:prstGeom prst="rect">
            <a:avLst/>
          </a:prstGeom>
        </p:spPr>
      </p:pic>
    </p:spTree>
    <p:extLst>
      <p:ext uri="{BB962C8B-B14F-4D97-AF65-F5344CB8AC3E}">
        <p14:creationId xmlns:p14="http://schemas.microsoft.com/office/powerpoint/2010/main" val="182517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endParaRPr lang="pl-PL" dirty="0"/>
          </a:p>
          <a:p>
            <a:pPr algn="just"/>
            <a:r>
              <a:rPr lang="pl-PL" sz="1000" dirty="0" smtClean="0"/>
              <a:t>V rámci úprav okolia plánujeme osadiť pouličné lampy na príjazdovej ceste, vytvoriť osvetlenie na parkovisku a pri cestičkách okolo objektu s pohybovými a súmrakovými senzormi. Pre zvýšenie atraktivity a dostupnosti informácií o zariadení plánujeme zhotoviť informačné tabule s QR kódmi, po naskenovaní ktorých budete môcť získať informácie o zariadení a virtuálnou formou navštíviť interiéry kaštieľa. Pre zvýšenie dostupnosti pre osoby so zdravotným postihnutím plánujeme vyčleniť špeciálne parkovacie miesto a na úrovni parkoviska umiestniť ďalšie informačné tabule s QR kódmi umožňujúce virtuálnu prehliadku interiéru.</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22</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0"/>
            <a:ext cx="1731414" cy="396274"/>
          </a:xfrm>
          <a:prstGeom prst="rect">
            <a:avLst/>
          </a:prstGeom>
        </p:spPr>
      </p:pic>
    </p:spTree>
    <p:extLst>
      <p:ext uri="{BB962C8B-B14F-4D97-AF65-F5344CB8AC3E}">
        <p14:creationId xmlns:p14="http://schemas.microsoft.com/office/powerpoint/2010/main" val="26163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endParaRPr lang="pl-PL" dirty="0" smtClean="0"/>
          </a:p>
          <a:p>
            <a:endParaRPr lang="pl-PL" dirty="0"/>
          </a:p>
          <a:p>
            <a:r>
              <a:rPr lang="pl-PL" sz="1000" dirty="0" smtClean="0"/>
              <a:t>Plánovaná je aj rekonštrukcia historickej fontány, ktorá sa podľa</a:t>
            </a:r>
          </a:p>
          <a:p>
            <a:r>
              <a:rPr lang="pl-PL" sz="1000" dirty="0" smtClean="0"/>
              <a:t>informácií získaných od ľudí ubytovaných v kaštieli počas</a:t>
            </a:r>
          </a:p>
          <a:p>
            <a:r>
              <a:rPr lang="pl-PL" sz="1000" dirty="0" smtClean="0"/>
              <a:t>2. svetovej vojny nachádzala v tesnej blízkosti kamennej</a:t>
            </a:r>
          </a:p>
          <a:p>
            <a:r>
              <a:rPr lang="pl-PL" sz="1000" dirty="0" smtClean="0"/>
              <a:t>terasy. V súčasnosti je možné rozoznať len obrys jej základne</a:t>
            </a:r>
          </a:p>
          <a:p>
            <a:r>
              <a:rPr lang="pl-PL" sz="1000" dirty="0" smtClean="0"/>
              <a:t>v tvare štvorca so stranami </a:t>
            </a:r>
            <a:r>
              <a:rPr lang="pl-PL" sz="1000" dirty="0"/>
              <a:t>2x2 m</a:t>
            </a:r>
            <a:r>
              <a:rPr lang="pl-PL" sz="1000" dirty="0" smtClean="0"/>
              <a:t>.</a:t>
            </a:r>
            <a:br>
              <a:rPr lang="pl-PL" sz="1000" dirty="0" smtClean="0"/>
            </a:br>
            <a:r>
              <a:rPr lang="pl-PL" sz="1000" dirty="0" smtClean="0"/>
              <a:t>Fontána mala jednoduchý tvar betónovej nádrže s centrálne</a:t>
            </a:r>
          </a:p>
          <a:p>
            <a:r>
              <a:rPr lang="pl-PL" sz="1000" dirty="0" smtClean="0"/>
              <a:t>uloženou kovovou rúrou dosahujúcou výšku 50-70 cm, </a:t>
            </a:r>
          </a:p>
          <a:p>
            <a:r>
              <a:rPr lang="pl-PL" sz="1000" dirty="0" smtClean="0"/>
              <a:t>s najväčšou pravdepodobnosťou fungovala na princípe </a:t>
            </a:r>
          </a:p>
          <a:p>
            <a:r>
              <a:rPr lang="pl-PL" sz="1000" dirty="0" smtClean="0"/>
              <a:t>samotlaku.</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23</a:t>
            </a:fld>
            <a:endParaRPr lang="pl-PL" dirty="0">
              <a:solidFill>
                <a:schemeClr val="bg1"/>
              </a:solidFill>
            </a:endParaRPr>
          </a:p>
        </p:txBody>
      </p:sp>
      <p:pic>
        <p:nvPicPr>
          <p:cNvPr id="9" name="Obraz 8" descr="szlaki i bezdroża: Brenna - myśliwski dwór Konczakówk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599" y="1057200"/>
            <a:ext cx="2003496" cy="1387499"/>
          </a:xfrm>
          <a:prstGeom prst="rect">
            <a:avLst/>
          </a:prstGeom>
          <a:noFill/>
          <a:ln>
            <a:noFill/>
          </a:ln>
        </p:spPr>
      </p:pic>
      <p:pic>
        <p:nvPicPr>
          <p:cNvPr id="2" name="Obraz 1"/>
          <p:cNvPicPr>
            <a:picLocks noChangeAspect="1"/>
          </p:cNvPicPr>
          <p:nvPr/>
        </p:nvPicPr>
        <p:blipFill>
          <a:blip r:embed="rId4"/>
          <a:stretch>
            <a:fillRect/>
          </a:stretch>
        </p:blipFill>
        <p:spPr>
          <a:xfrm>
            <a:off x="4029624" y="9371"/>
            <a:ext cx="1731414" cy="396274"/>
          </a:xfrm>
          <a:prstGeom prst="rect">
            <a:avLst/>
          </a:prstGeom>
        </p:spPr>
      </p:pic>
    </p:spTree>
    <p:extLst>
      <p:ext uri="{BB962C8B-B14F-4D97-AF65-F5344CB8AC3E}">
        <p14:creationId xmlns:p14="http://schemas.microsoft.com/office/powerpoint/2010/main" val="37780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6" y="433660"/>
            <a:ext cx="5603042"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b="1" dirty="0" smtClean="0">
              <a:solidFill>
                <a:srgbClr val="006050"/>
              </a:solidFill>
            </a:endParaRPr>
          </a:p>
          <a:p>
            <a:r>
              <a:rPr lang="pl-PL" b="1" dirty="0"/>
              <a:t> 4</a:t>
            </a:r>
            <a:r>
              <a:rPr lang="pl-PL" b="1" dirty="0" smtClean="0"/>
              <a:t>. Poľovnícky kaštieľ v </a:t>
            </a:r>
            <a:r>
              <a:rPr lang="pl-PL" b="1" dirty="0"/>
              <a:t>Brennej </a:t>
            </a:r>
            <a:r>
              <a:rPr lang="pl-PL" b="1" dirty="0" smtClean="0"/>
              <a:t>a </a:t>
            </a:r>
            <a:r>
              <a:rPr lang="pl-PL" b="1" dirty="0"/>
              <a:t>„</a:t>
            </a:r>
            <a:r>
              <a:rPr lang="pl-PL" b="1" dirty="0" smtClean="0"/>
              <a:t>Nový Európsky </a:t>
            </a:r>
            <a:r>
              <a:rPr lang="pl-PL" b="1" dirty="0"/>
              <a:t>Bauhaus”</a:t>
            </a:r>
            <a:r>
              <a:rPr lang="pl-PL" dirty="0"/>
              <a:t> (NEB</a:t>
            </a:r>
            <a:r>
              <a:rPr lang="pl-PL" dirty="0" smtClean="0"/>
              <a:t>)</a:t>
            </a:r>
          </a:p>
          <a:p>
            <a:endParaRPr lang="pl-PL" dirty="0"/>
          </a:p>
          <a:p>
            <a:r>
              <a:rPr lang="pl-PL" sz="1000" dirty="0" smtClean="0"/>
              <a:t>Plánovaná revitalizácia úpravy terénu je v súlade s okolitým rázom krajiny. </a:t>
            </a:r>
            <a:br>
              <a:rPr lang="pl-PL" sz="1000" dirty="0" smtClean="0"/>
            </a:br>
            <a:r>
              <a:rPr lang="pl-PL" sz="1000" dirty="0" smtClean="0"/>
              <a:t> </a:t>
            </a:r>
            <a:br>
              <a:rPr lang="pl-PL" sz="1000" dirty="0" smtClean="0"/>
            </a:br>
            <a:r>
              <a:rPr lang="pl-PL" sz="1000" dirty="0" smtClean="0"/>
              <a:t>Plánované aktivity budú zohľadňovať estetické a kultúrne</a:t>
            </a:r>
          </a:p>
          <a:p>
            <a:r>
              <a:rPr lang="pl-PL" sz="1000" dirty="0" smtClean="0"/>
              <a:t>aspekty tejto historickej budovy. </a:t>
            </a:r>
            <a:br>
              <a:rPr lang="pl-PL" sz="1000" dirty="0" smtClean="0"/>
            </a:br>
            <a:r>
              <a:rPr lang="pl-PL" sz="1000" dirty="0" smtClean="0"/>
              <a:t>V rámci plánovaných aktivít sa využijú riešenia na umožnenie</a:t>
            </a:r>
          </a:p>
          <a:p>
            <a:r>
              <a:rPr lang="pl-PL" sz="1000" dirty="0"/>
              <a:t>p</a:t>
            </a:r>
            <a:r>
              <a:rPr lang="pl-PL" sz="1000" dirty="0" smtClean="0"/>
              <a:t>rístupu do zariadenia hendikepovaným osobám. </a:t>
            </a:r>
          </a:p>
          <a:p>
            <a:r>
              <a:rPr lang="pl-PL" sz="1000" dirty="0" smtClean="0"/>
              <a:t>Revitalizáciou okolia poľovníckeho kaštieľa sa zvýši dostupnosť</a:t>
            </a:r>
          </a:p>
          <a:p>
            <a:r>
              <a:rPr lang="pl-PL" sz="1000" dirty="0" smtClean="0"/>
              <a:t>zariadenia pre turistov a miestnu komunitu.</a:t>
            </a:r>
            <a:endParaRPr lang="pl-PL" sz="1000" dirty="0"/>
          </a:p>
          <a:p>
            <a:endParaRPr lang="pl-PL" sz="1000" dirty="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474336" cy="261738"/>
          </a:xfrm>
        </p:spPr>
        <p:txBody>
          <a:bodyPr/>
          <a:lstStyle/>
          <a:p>
            <a:fld id="{2136BB9F-F41C-4172-B28A-19863538028F}" type="slidenum">
              <a:rPr lang="pl-PL" smtClean="0">
                <a:solidFill>
                  <a:schemeClr val="bg1"/>
                </a:solidFill>
              </a:rPr>
              <a:pPr/>
              <a:t>24</a:t>
            </a:fld>
            <a:endParaRPr lang="pl-PL" dirty="0">
              <a:solidFill>
                <a:schemeClr val="bg1"/>
              </a:solidFill>
            </a:endParaRPr>
          </a:p>
        </p:txBody>
      </p:sp>
      <p:pic>
        <p:nvPicPr>
          <p:cNvPr id="9" name="Obraz 8" descr="szlaki i bezdroża: Brenna - myśliwski dwór Konczakówk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592" y="1438534"/>
            <a:ext cx="2081702" cy="1261629"/>
          </a:xfrm>
          <a:prstGeom prst="rect">
            <a:avLst/>
          </a:prstGeom>
          <a:noFill/>
          <a:ln>
            <a:noFill/>
          </a:ln>
        </p:spPr>
      </p:pic>
      <p:pic>
        <p:nvPicPr>
          <p:cNvPr id="2" name="Obraz 1"/>
          <p:cNvPicPr>
            <a:picLocks noChangeAspect="1"/>
          </p:cNvPicPr>
          <p:nvPr/>
        </p:nvPicPr>
        <p:blipFill>
          <a:blip r:embed="rId4"/>
          <a:stretch>
            <a:fillRect/>
          </a:stretch>
        </p:blipFill>
        <p:spPr>
          <a:xfrm>
            <a:off x="4029624" y="16140"/>
            <a:ext cx="1731414" cy="396274"/>
          </a:xfrm>
          <a:prstGeom prst="rect">
            <a:avLst/>
          </a:prstGeom>
        </p:spPr>
      </p:pic>
    </p:spTree>
    <p:extLst>
      <p:ext uri="{BB962C8B-B14F-4D97-AF65-F5344CB8AC3E}">
        <p14:creationId xmlns:p14="http://schemas.microsoft.com/office/powerpoint/2010/main" val="17976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37735" y="726653"/>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59"/>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smtClean="0">
                <a:solidFill>
                  <a:srgbClr val="006050"/>
                </a:solidFill>
              </a:rPr>
              <a:t>„Rozvoj </a:t>
            </a:r>
            <a:r>
              <a:rPr lang="pl-PL" b="1" dirty="0">
                <a:solidFill>
                  <a:srgbClr val="006050"/>
                </a:solidFill>
              </a:rPr>
              <a:t>územia okolo Poľovníckeho kaštieľa v </a:t>
            </a:r>
            <a:r>
              <a:rPr lang="pl-PL" b="1" dirty="0" smtClean="0">
                <a:solidFill>
                  <a:srgbClr val="006050"/>
                </a:solidFill>
              </a:rPr>
              <a:t>Brennej”</a:t>
            </a:r>
            <a:endParaRPr lang="pl-PL" b="1" dirty="0">
              <a:solidFill>
                <a:srgbClr val="006050"/>
              </a:solidFill>
            </a:endParaRPr>
          </a:p>
          <a:p>
            <a:endParaRPr lang="pl-PL" dirty="0" smtClean="0">
              <a:solidFill>
                <a:srgbClr val="006050"/>
              </a:solidFill>
            </a:endParaRPr>
          </a:p>
          <a:p>
            <a:r>
              <a:rPr lang="pl-PL" b="1" dirty="0"/>
              <a:t>Pomocné otázky k </a:t>
            </a:r>
            <a:r>
              <a:rPr lang="pl-PL" b="1" dirty="0" smtClean="0"/>
              <a:t>formuláru participácie:</a:t>
            </a:r>
          </a:p>
          <a:p>
            <a:endParaRPr lang="pl-PL" b="1" dirty="0" smtClean="0"/>
          </a:p>
          <a:p>
            <a:pPr marL="228600" indent="-228600">
              <a:buAutoNum type="arabicPeriod"/>
            </a:pPr>
            <a:r>
              <a:rPr lang="pl-PL" sz="1000" i="1" dirty="0" smtClean="0"/>
              <a:t>Na čo by sme si podľa Vás mali dať pozor pri revitalizácii okolia poľovníckeho kaštieľa?</a:t>
            </a:r>
            <a:endParaRPr lang="pl-PL" sz="1000" dirty="0"/>
          </a:p>
          <a:p>
            <a:pPr marL="228600" indent="-228600">
              <a:buAutoNum type="arabicPeriod"/>
            </a:pPr>
            <a:r>
              <a:rPr lang="pl-PL" sz="1000" i="1" dirty="0"/>
              <a:t>Aké spôsoby prístupu by sa mali využívať na </a:t>
            </a:r>
            <a:r>
              <a:rPr lang="pl-PL" sz="1000" i="1" dirty="0" smtClean="0"/>
              <a:t>čo najväčšie zvýšenie bezbariérovosti budovy a jej expozície pre ľudí so zdravotným postihnutím?</a:t>
            </a:r>
          </a:p>
          <a:p>
            <a:pPr marL="228600" indent="-228600">
              <a:buAutoNum type="arabicPeriod"/>
            </a:pPr>
            <a:r>
              <a:rPr lang="pl-PL" sz="1000" i="1" dirty="0" smtClean="0"/>
              <a:t>Aké ďalšie spôsoby by ste navrhli na propagáciu aktivít projektu?</a:t>
            </a:r>
          </a:p>
          <a:p>
            <a:endParaRPr lang="pl-PL" sz="1000" i="1" dirty="0"/>
          </a:p>
          <a:p>
            <a:endParaRPr lang="pl-PL" i="1" dirty="0" smtClean="0"/>
          </a:p>
          <a:p>
            <a:endParaRPr lang="pl-PL" dirty="0"/>
          </a:p>
          <a:p>
            <a:endParaRPr lang="pl-PL" b="1" dirty="0" smtClean="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25</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9371"/>
            <a:ext cx="1731414" cy="396274"/>
          </a:xfrm>
          <a:prstGeom prst="rect">
            <a:avLst/>
          </a:prstGeom>
        </p:spPr>
      </p:pic>
    </p:spTree>
    <p:extLst>
      <p:ext uri="{BB962C8B-B14F-4D97-AF65-F5344CB8AC3E}">
        <p14:creationId xmlns:p14="http://schemas.microsoft.com/office/powerpoint/2010/main" val="36520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732611" y="681318"/>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362477" y="433660"/>
            <a:ext cx="5038322"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a:t> D</a:t>
            </a:r>
            <a:r>
              <a:rPr lang="pl-PL" b="1" dirty="0" smtClean="0"/>
              <a:t>. </a:t>
            </a:r>
            <a:r>
              <a:rPr lang="pl-PL" b="1" dirty="0"/>
              <a:t>Úlohy, ktoré sa plánujú realizovať na </a:t>
            </a:r>
            <a:r>
              <a:rPr lang="pl-PL" b="1" dirty="0" smtClean="0"/>
              <a:t>slovenskej strane,</a:t>
            </a:r>
            <a:r>
              <a:rPr lang="pl-PL" dirty="0" smtClean="0">
                <a:solidFill>
                  <a:srgbClr val="FF0000"/>
                </a:solidFill>
              </a:rPr>
              <a:t> </a:t>
            </a:r>
            <a:r>
              <a:rPr lang="pl-PL" b="1" dirty="0"/>
              <a:t>Organizačná jednotka OZ Tatry, Lesná správa </a:t>
            </a:r>
            <a:r>
              <a:rPr lang="pl-PL" b="1" dirty="0" smtClean="0"/>
              <a:t>Zákamenné </a:t>
            </a:r>
            <a:r>
              <a:rPr lang="pl-PL" b="1" dirty="0"/>
              <a:t>: </a:t>
            </a:r>
            <a:r>
              <a:rPr lang="pl-PL" dirty="0" smtClean="0">
                <a:solidFill>
                  <a:srgbClr val="FF0000"/>
                </a:solidFill>
              </a:rPr>
              <a:t/>
            </a:r>
            <a:br>
              <a:rPr lang="pl-PL" dirty="0" smtClean="0">
                <a:solidFill>
                  <a:srgbClr val="FF0000"/>
                </a:solidFill>
              </a:rPr>
            </a:br>
            <a:r>
              <a:rPr lang="pl-PL" b="1" dirty="0" smtClean="0">
                <a:solidFill>
                  <a:srgbClr val="006050"/>
                </a:solidFill>
              </a:rPr>
              <a:t>„Rekonštrukcia historickej drevenej hájovne </a:t>
            </a:r>
            <a:r>
              <a:rPr lang="sk-SK" b="1" dirty="0">
                <a:solidFill>
                  <a:srgbClr val="006050"/>
                </a:solidFill>
              </a:rPr>
              <a:t>Flajšová</a:t>
            </a:r>
            <a:r>
              <a:rPr lang="pl-PL" b="1" dirty="0" smtClean="0">
                <a:solidFill>
                  <a:srgbClr val="006050"/>
                </a:solidFill>
              </a:rPr>
              <a:t>”</a:t>
            </a:r>
            <a:endParaRPr lang="pl-PL" b="1" dirty="0">
              <a:solidFill>
                <a:srgbClr val="006050"/>
              </a:solidFill>
            </a:endParaRPr>
          </a:p>
          <a:p>
            <a:endParaRPr lang="pl-PL" b="1" dirty="0" smtClean="0">
              <a:solidFill>
                <a:srgbClr val="006050"/>
              </a:solidFill>
            </a:endParaRPr>
          </a:p>
          <a:p>
            <a:r>
              <a:rPr lang="pl-PL" sz="1000" dirty="0" smtClean="0"/>
              <a:t>1. Historickú drevenú hájovňu plánujeme zrekonštruovať s cieľom</a:t>
            </a:r>
          </a:p>
          <a:p>
            <a:r>
              <a:rPr lang="pl-PL" sz="1000" dirty="0"/>
              <a:t>z</a:t>
            </a:r>
            <a:r>
              <a:rPr lang="pl-PL" sz="1000" dirty="0" smtClean="0"/>
              <a:t>achovania </a:t>
            </a:r>
            <a:r>
              <a:rPr lang="sk-SK" sz="1000" dirty="0"/>
              <a:t>unikátnej drevenej architektúry v danom regióne </a:t>
            </a:r>
            <a:endParaRPr lang="sk-SK" sz="1000" dirty="0" smtClean="0"/>
          </a:p>
          <a:p>
            <a:r>
              <a:rPr lang="sk-SK" sz="1000" dirty="0" smtClean="0"/>
              <a:t>spojenej </a:t>
            </a:r>
            <a:r>
              <a:rPr lang="sk-SK" sz="1000" dirty="0"/>
              <a:t>s využitím moderných a inovatívnych prvkov pri </a:t>
            </a:r>
            <a:endParaRPr lang="sk-SK" sz="1000" dirty="0" smtClean="0"/>
          </a:p>
          <a:p>
            <a:r>
              <a:rPr lang="sk-SK" sz="1000" dirty="0" smtClean="0"/>
              <a:t>prezentácii </a:t>
            </a:r>
            <a:r>
              <a:rPr lang="sk-SK" sz="1000" dirty="0"/>
              <a:t>histórie lesníctva na Slovensku a v regióne ako aj </a:t>
            </a:r>
            <a:endParaRPr lang="sk-SK" sz="1000" dirty="0" smtClean="0"/>
          </a:p>
          <a:p>
            <a:r>
              <a:rPr lang="sk-SK" sz="1000" dirty="0" smtClean="0"/>
              <a:t>prezentácii </a:t>
            </a:r>
            <a:r>
              <a:rPr lang="sk-SK" sz="1000" dirty="0"/>
              <a:t>významu lesníctva v bežnom živote v regióne </a:t>
            </a:r>
            <a:endParaRPr lang="sk-SK" sz="1000" dirty="0" smtClean="0"/>
          </a:p>
          <a:p>
            <a:r>
              <a:rPr lang="sk-SK" sz="1000" dirty="0" smtClean="0"/>
              <a:t>v</a:t>
            </a:r>
            <a:r>
              <a:rPr lang="sk-SK" sz="1000" dirty="0"/>
              <a:t> minulosti aj súčasnosti. Priestory „lesníckeho“ múzea budú </a:t>
            </a:r>
            <a:endParaRPr lang="sk-SK" sz="1000" dirty="0" smtClean="0"/>
          </a:p>
          <a:p>
            <a:r>
              <a:rPr lang="sk-SK" sz="1000" dirty="0" smtClean="0"/>
              <a:t>prepojené </a:t>
            </a:r>
            <a:r>
              <a:rPr lang="sk-SK" sz="1000" dirty="0"/>
              <a:t>s unikátnou edukačnou časťou, ktorá bude slúžiť pre </a:t>
            </a:r>
            <a:endParaRPr lang="sk-SK" sz="1000" dirty="0" smtClean="0"/>
          </a:p>
          <a:p>
            <a:r>
              <a:rPr lang="sk-SK" sz="1000" dirty="0" smtClean="0"/>
              <a:t>realizáciu </a:t>
            </a:r>
            <a:r>
              <a:rPr lang="sk-SK" sz="1000" dirty="0"/>
              <a:t>zážitkového environmentálneho vzdelávania spojeného </a:t>
            </a:r>
            <a:endParaRPr lang="sk-SK" sz="1000" dirty="0" smtClean="0"/>
          </a:p>
          <a:p>
            <a:r>
              <a:rPr lang="sk-SK" sz="1000" dirty="0" smtClean="0"/>
              <a:t>s</a:t>
            </a:r>
            <a:r>
              <a:rPr lang="sk-SK" sz="1000" dirty="0"/>
              <a:t> predstavením historického aj súčasného významu lesníctva ako neoddeliteľnej zložky každodenného života. Dôležitou súčasťou oboch častí bude taktiež spoznávanie lesa </a:t>
            </a:r>
            <a:endParaRPr lang="sk-SK" sz="1000" dirty="0" smtClean="0"/>
          </a:p>
          <a:p>
            <a:r>
              <a:rPr lang="sk-SK" sz="1000" dirty="0" smtClean="0"/>
              <a:t>a</a:t>
            </a:r>
            <a:r>
              <a:rPr lang="sk-SK" sz="1000" dirty="0"/>
              <a:t> lesného prostredia ako nenahraditeľnej zložky životného prostredia.</a:t>
            </a:r>
          </a:p>
          <a:p>
            <a:endParaRPr lang="pl-PL" sz="1000"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226580" cy="538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4288" cy="261738"/>
          </a:xfrm>
        </p:spPr>
        <p:txBody>
          <a:bodyPr/>
          <a:lstStyle/>
          <a:p>
            <a:fld id="{2136BB9F-F41C-4172-B28A-19863538028F}" type="slidenum">
              <a:rPr lang="pl-PL" smtClean="0">
                <a:solidFill>
                  <a:schemeClr val="bg1"/>
                </a:solidFill>
              </a:rPr>
              <a:pPr/>
              <a:t>26</a:t>
            </a:fld>
            <a:endParaRPr lang="pl-PL" dirty="0">
              <a:solidFill>
                <a:schemeClr val="bg1"/>
              </a:solidFill>
            </a:endParaRPr>
          </a:p>
        </p:txBody>
      </p:sp>
      <p:pic>
        <p:nvPicPr>
          <p:cNvPr id="15" name="Zástupný objekt pre obsah 3"/>
          <p:cNvPicPr/>
          <p:nvPr/>
        </p:nvPicPr>
        <p:blipFill>
          <a:blip r:embed="rId3" cstate="print">
            <a:extLst>
              <a:ext uri="{28A0092B-C50C-407E-A947-70E740481C1C}">
                <a14:useLocalDpi xmlns:a14="http://schemas.microsoft.com/office/drawing/2010/main" val="0"/>
              </a:ext>
            </a:extLst>
          </a:blip>
          <a:stretch>
            <a:fillRect/>
          </a:stretch>
        </p:blipFill>
        <p:spPr>
          <a:xfrm>
            <a:off x="3960639" y="1019709"/>
            <a:ext cx="1693640" cy="1178383"/>
          </a:xfrm>
          <a:prstGeom prst="rect">
            <a:avLst/>
          </a:prstGeom>
          <a:ln>
            <a:noFill/>
          </a:ln>
          <a:effectLst>
            <a:softEdge rad="0"/>
          </a:effectLst>
        </p:spPr>
      </p:pic>
      <p:pic>
        <p:nvPicPr>
          <p:cNvPr id="16" name="Obraz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5"/>
          <a:stretch>
            <a:fillRect/>
          </a:stretch>
        </p:blipFill>
        <p:spPr>
          <a:xfrm>
            <a:off x="4029624" y="10001"/>
            <a:ext cx="1731414" cy="396274"/>
          </a:xfrm>
          <a:prstGeom prst="rect">
            <a:avLst/>
          </a:prstGeom>
        </p:spPr>
      </p:pic>
    </p:spTree>
    <p:extLst>
      <p:ext uri="{BB962C8B-B14F-4D97-AF65-F5344CB8AC3E}">
        <p14:creationId xmlns:p14="http://schemas.microsoft.com/office/powerpoint/2010/main" val="25684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226413" y="433660"/>
            <a:ext cx="5390409"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smtClean="0">
                <a:solidFill>
                  <a:srgbClr val="006050"/>
                </a:solidFill>
              </a:rPr>
              <a:t>„Rekonštrukcia </a:t>
            </a:r>
            <a:r>
              <a:rPr lang="pl-PL" b="1" dirty="0">
                <a:solidFill>
                  <a:srgbClr val="006050"/>
                </a:solidFill>
              </a:rPr>
              <a:t>historickej drevenej hájovne </a:t>
            </a:r>
            <a:r>
              <a:rPr lang="sk-SK" b="1" dirty="0" err="1">
                <a:solidFill>
                  <a:srgbClr val="006050"/>
                </a:solidFill>
              </a:rPr>
              <a:t>Flajšová</a:t>
            </a:r>
            <a:r>
              <a:rPr lang="pl-PL" b="1" dirty="0" smtClean="0">
                <a:solidFill>
                  <a:srgbClr val="006050"/>
                </a:solidFill>
              </a:rPr>
              <a:t>”</a:t>
            </a:r>
            <a:endParaRPr lang="pl-PL" b="1" dirty="0">
              <a:solidFill>
                <a:srgbClr val="006050"/>
              </a:solidFill>
            </a:endParaRPr>
          </a:p>
          <a:p>
            <a:endParaRPr lang="pl-PL" b="1" dirty="0" smtClean="0">
              <a:solidFill>
                <a:srgbClr val="006050"/>
              </a:solidFill>
            </a:endParaRPr>
          </a:p>
          <a:p>
            <a:r>
              <a:rPr lang="pl-PL" sz="1000" b="1" dirty="0" smtClean="0"/>
              <a:t>2. Funkcia drevenej hájovne po rekonštrukcii</a:t>
            </a:r>
          </a:p>
          <a:p>
            <a:endParaRPr lang="pl-PL" sz="1000" b="1" dirty="0" smtClean="0"/>
          </a:p>
          <a:p>
            <a:r>
              <a:rPr lang="sk-SK" sz="1000" dirty="0"/>
              <a:t>Budova hájovne </a:t>
            </a:r>
            <a:r>
              <a:rPr lang="sk-SK" sz="1000" dirty="0" err="1"/>
              <a:t>Flajšová</a:t>
            </a:r>
            <a:r>
              <a:rPr lang="sk-SK" sz="1000" dirty="0"/>
              <a:t> bude po rekonštrukcií slúžiť </a:t>
            </a:r>
            <a:endParaRPr lang="sk-SK" sz="1000" dirty="0" smtClean="0"/>
          </a:p>
          <a:p>
            <a:r>
              <a:rPr lang="sk-SK" sz="1000" dirty="0" smtClean="0"/>
              <a:t>ako </a:t>
            </a:r>
            <a:r>
              <a:rPr lang="sk-SK" sz="1000" dirty="0"/>
              <a:t>moderné a interaktívne múzeum predstavujúce </a:t>
            </a:r>
            <a:endParaRPr lang="sk-SK" sz="1000" dirty="0" smtClean="0"/>
          </a:p>
          <a:p>
            <a:r>
              <a:rPr lang="sk-SK" sz="1000" dirty="0" smtClean="0"/>
              <a:t>význam </a:t>
            </a:r>
            <a:r>
              <a:rPr lang="sk-SK" sz="1000" dirty="0"/>
              <a:t>a históriu lesníctva na Slovensku a oravskom </a:t>
            </a:r>
            <a:endParaRPr lang="sk-SK" sz="1000" dirty="0" smtClean="0"/>
          </a:p>
          <a:p>
            <a:r>
              <a:rPr lang="sk-SK" sz="1000" dirty="0" smtClean="0"/>
              <a:t>regióne </a:t>
            </a:r>
            <a:r>
              <a:rPr lang="sk-SK" sz="1000" dirty="0"/>
              <a:t>spojené s edukačnými priestormi pre realizáciu </a:t>
            </a:r>
            <a:endParaRPr lang="sk-SK" sz="1000" dirty="0" smtClean="0"/>
          </a:p>
          <a:p>
            <a:r>
              <a:rPr lang="sk-SK" sz="1000" dirty="0" smtClean="0"/>
              <a:t>zážitkového </a:t>
            </a:r>
            <a:r>
              <a:rPr lang="sk-SK" sz="1000" dirty="0"/>
              <a:t>vzdelávania o lese, lesníctve a ich význame </a:t>
            </a:r>
            <a:endParaRPr lang="sk-SK" sz="1000" dirty="0" smtClean="0"/>
          </a:p>
          <a:p>
            <a:r>
              <a:rPr lang="sk-SK" sz="1000" dirty="0" smtClean="0"/>
              <a:t>pre </a:t>
            </a:r>
            <a:r>
              <a:rPr lang="sk-SK" sz="1000" dirty="0"/>
              <a:t>životné prostredie.</a:t>
            </a:r>
          </a:p>
          <a:p>
            <a:r>
              <a:rPr lang="pl-PL" sz="1000" dirty="0" smtClean="0"/>
              <a:t>Chceme, aby bolo </a:t>
            </a:r>
            <a:r>
              <a:rPr lang="pl-PL" sz="1000" dirty="0"/>
              <a:t>múzeum v lesníckej hájovni Flajšová </a:t>
            </a:r>
            <a:endParaRPr lang="pl-PL" sz="1000" dirty="0" smtClean="0"/>
          </a:p>
          <a:p>
            <a:r>
              <a:rPr lang="pl-PL" sz="1000" dirty="0" smtClean="0"/>
              <a:t>bezbariérové, aby ho mohli navštíviť aj ľudia so zdravotným </a:t>
            </a:r>
          </a:p>
          <a:p>
            <a:r>
              <a:rPr lang="pl-PL" sz="1000" dirty="0" smtClean="0"/>
              <a:t>postihnutím. Plánujeme spevniť priestor pred lesníckou hájovňou, vďaka čomu sa budú </a:t>
            </a:r>
          </a:p>
          <a:p>
            <a:r>
              <a:rPr lang="pl-PL" sz="1000" dirty="0" smtClean="0"/>
              <a:t>môcť ľudia so zdravotným postihnutím dostať priamo k múzeu a multifunkčnému </a:t>
            </a:r>
          </a:p>
          <a:p>
            <a:r>
              <a:rPr lang="pl-PL" sz="1000" dirty="0" smtClean="0"/>
              <a:t>zariadeniu, aby ich navštívili.</a:t>
            </a:r>
            <a:endParaRPr lang="pl-PL" sz="1000" dirty="0"/>
          </a:p>
          <a:p>
            <a:r>
              <a:rPr lang="pl-PL" sz="1000" dirty="0"/>
              <a:t> </a:t>
            </a:r>
          </a:p>
          <a:p>
            <a:endParaRPr lang="pl-PL" sz="1000" dirty="0"/>
          </a:p>
          <a:p>
            <a:r>
              <a:rPr lang="pl-PL" sz="1000" b="1" dirty="0"/>
              <a:t> </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27</a:t>
            </a:fld>
            <a:endParaRPr lang="pl-PL" dirty="0">
              <a:solidFill>
                <a:schemeClr val="bg1"/>
              </a:solidFill>
            </a:endParaRPr>
          </a:p>
        </p:txBody>
      </p:sp>
      <p:pic>
        <p:nvPicPr>
          <p:cNvPr id="15" name="Obrázok 4"/>
          <p:cNvPicPr/>
          <p:nvPr/>
        </p:nvPicPr>
        <p:blipFill>
          <a:blip r:embed="rId3" cstate="print">
            <a:extLst>
              <a:ext uri="{28A0092B-C50C-407E-A947-70E740481C1C}">
                <a14:useLocalDpi xmlns:a14="http://schemas.microsoft.com/office/drawing/2010/main" val="0"/>
              </a:ext>
            </a:extLst>
          </a:blip>
          <a:stretch>
            <a:fillRect/>
          </a:stretch>
        </p:blipFill>
        <p:spPr>
          <a:xfrm>
            <a:off x="3312566" y="716714"/>
            <a:ext cx="2304256" cy="1446911"/>
          </a:xfrm>
          <a:prstGeom prst="rect">
            <a:avLst/>
          </a:prstGeom>
          <a:ln>
            <a:noFill/>
          </a:ln>
          <a:effectLst>
            <a:softEdge rad="0"/>
          </a:effec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5"/>
          <a:stretch>
            <a:fillRect/>
          </a:stretch>
        </p:blipFill>
        <p:spPr>
          <a:xfrm>
            <a:off x="4029624" y="6553"/>
            <a:ext cx="1731414" cy="396274"/>
          </a:xfrm>
          <a:prstGeom prst="rect">
            <a:avLst/>
          </a:prstGeom>
        </p:spPr>
      </p:pic>
    </p:spTree>
    <p:extLst>
      <p:ext uri="{BB962C8B-B14F-4D97-AF65-F5344CB8AC3E}">
        <p14:creationId xmlns:p14="http://schemas.microsoft.com/office/powerpoint/2010/main" val="415442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226414" y="433660"/>
            <a:ext cx="4886353"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smtClean="0">
                <a:solidFill>
                  <a:srgbClr val="006050"/>
                </a:solidFill>
              </a:rPr>
              <a:t>„Rekonštrukcia historickej drevenej hájovne </a:t>
            </a:r>
            <a:r>
              <a:rPr lang="sk-SK" b="1" dirty="0" err="1" smtClean="0">
                <a:solidFill>
                  <a:srgbClr val="006050"/>
                </a:solidFill>
              </a:rPr>
              <a:t>Flajšová</a:t>
            </a:r>
            <a:r>
              <a:rPr lang="pl-PL" b="1" dirty="0" smtClean="0">
                <a:solidFill>
                  <a:srgbClr val="006050"/>
                </a:solidFill>
              </a:rPr>
              <a:t>”</a:t>
            </a:r>
            <a:endParaRPr lang="pl-PL" b="1" dirty="0">
              <a:solidFill>
                <a:srgbClr val="006050"/>
              </a:solidFill>
            </a:endParaRPr>
          </a:p>
          <a:p>
            <a:endParaRPr lang="pl-PL" sz="1000" dirty="0" smtClean="0"/>
          </a:p>
          <a:p>
            <a:r>
              <a:rPr lang="pl-PL" sz="1000" b="1" dirty="0" smtClean="0"/>
              <a:t>3. Budova bývalej hájovne ako súčasť rekreačného komplexu</a:t>
            </a:r>
          </a:p>
          <a:p>
            <a:endParaRPr lang="pl-PL" sz="1000" b="1" dirty="0" smtClean="0"/>
          </a:p>
          <a:p>
            <a:pPr algn="just"/>
            <a:r>
              <a:rPr lang="sk-SK" sz="1000" dirty="0" smtClean="0"/>
              <a:t>Plánujeme, že rekonštruovaný objekt historickej hájovne bude jedným z prvkov uceleného turisticko-edukačného komplexu. </a:t>
            </a:r>
            <a:r>
              <a:rPr lang="sk-SK" sz="1000" dirty="0"/>
              <a:t>Súčasťou bude taktiež multifunkčný objekt „tvorivých dielní“, ktoré budú súčasťou zážitkového vzdelávania realizovaného v edukačnej časti hájovne </a:t>
            </a:r>
            <a:r>
              <a:rPr lang="sk-SK" sz="1000" dirty="0" err="1"/>
              <a:t>Flajšová</a:t>
            </a:r>
            <a:r>
              <a:rPr lang="sk-SK" sz="1000" dirty="0"/>
              <a:t>. Komplex bude taktiež obsahovať turistickú infraštruktúru v štýle drevenej architektúry, ktorá bude slúžiť turistom, návštevníkom a zároveň pri realizácií exteriérových prvkov zážitkového vzdelávania. V rámci komplexu je plánovaná aj rekonštrukcia historického </a:t>
            </a:r>
            <a:r>
              <a:rPr lang="sk-SK" sz="1000" dirty="0" err="1"/>
              <a:t>tajchu</a:t>
            </a:r>
            <a:r>
              <a:rPr lang="sk-SK" sz="1000" dirty="0"/>
              <a:t> </a:t>
            </a:r>
            <a:r>
              <a:rPr lang="sk-SK" sz="1000" dirty="0" err="1"/>
              <a:t>Flajšová</a:t>
            </a:r>
            <a:r>
              <a:rPr lang="sk-SK" sz="1000" dirty="0"/>
              <a:t>, ktorý bude slúžiť ako replika pre praktické ukážky historického splavovania dreva a predstavenie významu vody v krajine v minulosti aj </a:t>
            </a:r>
            <a:r>
              <a:rPr lang="sk-SK" sz="1000" dirty="0" smtClean="0"/>
              <a:t>súčasnosti</a:t>
            </a:r>
            <a:r>
              <a:rPr lang="sk-SK" sz="1000" dirty="0"/>
              <a:t>. Celý komplex bude vytvárať unikátne miesto pre návštevníkov, ale aj obyvateľov daného regiónu, ideálne pre spoznávanie prírodných krás a zároveň histórie regiónu.</a:t>
            </a:r>
            <a:endParaRPr lang="pl-PL" sz="1000"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28</a:t>
            </a:fld>
            <a:endParaRPr lang="pl-PL" dirty="0">
              <a:solidFill>
                <a:schemeClr val="bg1"/>
              </a:solidFill>
            </a:endParaRPr>
          </a:p>
        </p:txBody>
      </p:sp>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4"/>
          <a:stretch>
            <a:fillRect/>
          </a:stretch>
        </p:blipFill>
        <p:spPr>
          <a:xfrm>
            <a:off x="4029623" y="10033"/>
            <a:ext cx="1731414" cy="396274"/>
          </a:xfrm>
          <a:prstGeom prst="rect">
            <a:avLst/>
          </a:prstGeom>
        </p:spPr>
      </p:pic>
    </p:spTree>
    <p:extLst>
      <p:ext uri="{BB962C8B-B14F-4D97-AF65-F5344CB8AC3E}">
        <p14:creationId xmlns:p14="http://schemas.microsoft.com/office/powerpoint/2010/main" val="7555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85790" y="323900"/>
            <a:ext cx="510237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smtClean="0">
                <a:solidFill>
                  <a:srgbClr val="006050"/>
                </a:solidFill>
              </a:rPr>
              <a:t>„Rekonštrukcia </a:t>
            </a:r>
            <a:r>
              <a:rPr lang="pl-PL" b="1" dirty="0">
                <a:solidFill>
                  <a:srgbClr val="006050"/>
                </a:solidFill>
              </a:rPr>
              <a:t>historickej drevenej hájovne </a:t>
            </a:r>
            <a:r>
              <a:rPr lang="sk-SK" b="1" dirty="0" err="1">
                <a:solidFill>
                  <a:srgbClr val="006050"/>
                </a:solidFill>
              </a:rPr>
              <a:t>Flajšová</a:t>
            </a:r>
            <a:r>
              <a:rPr lang="pl-PL" b="1" dirty="0" smtClean="0">
                <a:solidFill>
                  <a:srgbClr val="006050"/>
                </a:solidFill>
              </a:rPr>
              <a:t>”</a:t>
            </a:r>
            <a:endParaRPr lang="pl-PL" b="1" dirty="0">
              <a:solidFill>
                <a:srgbClr val="006050"/>
              </a:solidFill>
            </a:endParaRPr>
          </a:p>
          <a:p>
            <a:endParaRPr lang="pl-PL" sz="1000" dirty="0"/>
          </a:p>
          <a:p>
            <a:r>
              <a:rPr lang="pl-PL" sz="1000" b="1" dirty="0" smtClean="0"/>
              <a:t>3. Funkcia hospodárskej budovy po rekonštrukcii</a:t>
            </a:r>
          </a:p>
          <a:p>
            <a:endParaRPr lang="pl-PL" sz="1000" b="1" dirty="0"/>
          </a:p>
          <a:p>
            <a:r>
              <a:rPr lang="sk-SK" sz="1000" dirty="0" smtClean="0"/>
              <a:t>Hospodársku budovu, nachádzajúcu sa pri hájovni </a:t>
            </a:r>
            <a:r>
              <a:rPr lang="sk-SK" sz="1000" dirty="0" err="1" smtClean="0"/>
              <a:t>Flajšová</a:t>
            </a:r>
            <a:r>
              <a:rPr lang="sk-SK" sz="1000" dirty="0" smtClean="0"/>
              <a:t>,</a:t>
            </a:r>
          </a:p>
          <a:p>
            <a:r>
              <a:rPr lang="sk-SK" sz="1000" dirty="0" smtClean="0"/>
              <a:t>plánujeme prestavať na multifunkčný objekt. Budova bude</a:t>
            </a:r>
          </a:p>
          <a:p>
            <a:r>
              <a:rPr lang="sk-SK" sz="1000" dirty="0"/>
              <a:t>r</a:t>
            </a:r>
            <a:r>
              <a:rPr lang="sk-SK" sz="1000" dirty="0" smtClean="0"/>
              <a:t>ekonštruovaná s cieľom zachovania drevenej architektúry</a:t>
            </a:r>
          </a:p>
          <a:p>
            <a:r>
              <a:rPr lang="sk-SK" sz="1000" dirty="0"/>
              <a:t>h</a:t>
            </a:r>
            <a:r>
              <a:rPr lang="sk-SK" sz="1000" dirty="0" smtClean="0"/>
              <a:t>istorickej hájovne, pričom bude prvkom uceleného</a:t>
            </a:r>
          </a:p>
          <a:p>
            <a:r>
              <a:rPr lang="sk-SK" sz="1000" dirty="0" smtClean="0"/>
              <a:t>turisticko-edukačného komplexu. </a:t>
            </a:r>
          </a:p>
          <a:p>
            <a:r>
              <a:rPr lang="sk-SK" sz="1000" dirty="0" smtClean="0"/>
              <a:t>Multifunkčnosť objektu bude predstavovať využitie jeho</a:t>
            </a:r>
          </a:p>
          <a:p>
            <a:r>
              <a:rPr lang="sk-SK" sz="1000" dirty="0" smtClean="0"/>
              <a:t>priestoru pre „tvorivé dielne“ ako doplnok pre realizáciu</a:t>
            </a:r>
          </a:p>
          <a:p>
            <a:r>
              <a:rPr lang="sk-SK" sz="1000" dirty="0" smtClean="0"/>
              <a:t>zážitkového vzdelávania. </a:t>
            </a:r>
          </a:p>
          <a:p>
            <a:r>
              <a:rPr lang="sk-SK" sz="1000" dirty="0" smtClean="0"/>
              <a:t>Zároveň bude objekt slúžiť ako pozorovateľňa lesnej zveri, s cieľom priblížiť návštevníkom les</a:t>
            </a:r>
          </a:p>
          <a:p>
            <a:r>
              <a:rPr lang="sk-SK" sz="1000" dirty="0" smtClean="0"/>
              <a:t>a jeho obyvateľov ako jednej z častí environmentálneho vzdelávania. Súčasťou objektu bude taktiež priestor otvoreného altánku s ohniskom ako súčasť turistickej infraštruktúry. </a:t>
            </a:r>
          </a:p>
          <a:p>
            <a:r>
              <a:rPr lang="sk-SK" sz="1000" dirty="0" smtClean="0"/>
              <a:t>Objekt spolu s priestorom pred ním chceme prispôsobiť potrebám ľudí so zdravotným postihnutím.</a:t>
            </a: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29</a:t>
            </a:fld>
            <a:endParaRPr lang="pl-PL" dirty="0">
              <a:solidFill>
                <a:schemeClr val="bg1"/>
              </a:solidFill>
            </a:endParaRPr>
          </a:p>
        </p:txBody>
      </p:sp>
      <p:pic>
        <p:nvPicPr>
          <p:cNvPr id="9" name="Obrázok 4"/>
          <p:cNvPicPr/>
          <p:nvPr/>
        </p:nvPicPr>
        <p:blipFill>
          <a:blip r:embed="rId3" cstate="print">
            <a:extLst>
              <a:ext uri="{28A0092B-C50C-407E-A947-70E740481C1C}">
                <a14:useLocalDpi xmlns:a14="http://schemas.microsoft.com/office/drawing/2010/main" val="0"/>
              </a:ext>
            </a:extLst>
          </a:blip>
          <a:stretch>
            <a:fillRect/>
          </a:stretch>
        </p:blipFill>
        <p:spPr>
          <a:xfrm>
            <a:off x="3473713" y="731682"/>
            <a:ext cx="2038903" cy="1468204"/>
          </a:xfrm>
          <a:prstGeom prst="rect">
            <a:avLst/>
          </a:prstGeom>
          <a:ln>
            <a:noFill/>
          </a:ln>
          <a:effectLst>
            <a:softEdge rad="0"/>
          </a:effectLst>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5"/>
          <a:stretch>
            <a:fillRect/>
          </a:stretch>
        </p:blipFill>
        <p:spPr>
          <a:xfrm>
            <a:off x="4029624" y="-4346"/>
            <a:ext cx="1731414" cy="396274"/>
          </a:xfrm>
          <a:prstGeom prst="rect">
            <a:avLst/>
          </a:prstGeom>
        </p:spPr>
      </p:pic>
    </p:spTree>
    <p:extLst>
      <p:ext uri="{BB962C8B-B14F-4D97-AF65-F5344CB8AC3E}">
        <p14:creationId xmlns:p14="http://schemas.microsoft.com/office/powerpoint/2010/main" val="416517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72208" y="539924"/>
            <a:ext cx="4464495" cy="24760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sz="1400" b="1" dirty="0" smtClean="0"/>
              <a:t>Základné informácie o projekte:</a:t>
            </a:r>
          </a:p>
          <a:p>
            <a:endParaRPr lang="pl-PL" b="1" dirty="0" smtClean="0"/>
          </a:p>
          <a:p>
            <a:pPr algn="just"/>
            <a:r>
              <a:rPr lang="pl-PL" b="1" dirty="0" smtClean="0"/>
              <a:t>Hlavný cieľ projektu:</a:t>
            </a:r>
            <a:r>
              <a:rPr lang="pl-PL" dirty="0" smtClean="0"/>
              <a:t> vytvorenie cezhraničnej ponuky založenej na trvalo udržateľnom cestovnom ruchu a využívaní kultúrneho potenciálu drevenej lesnej architektúry v poľsko-slovenskom pohraničí.</a:t>
            </a:r>
          </a:p>
          <a:p>
            <a:endParaRPr lang="pl-PL" dirty="0"/>
          </a:p>
          <a:p>
            <a:pPr algn="just"/>
            <a:r>
              <a:rPr lang="pl-PL" b="1" dirty="0" smtClean="0"/>
              <a:t>Zainteresované strany: </a:t>
            </a:r>
            <a:r>
              <a:rPr lang="pl-PL" dirty="0" smtClean="0"/>
              <a:t>miestna komunita a turisti z rôznych vekových skupín vrátane starších ľudí a rodín s deťmi, ľudí so zdravotným postihnutím, škôlky, školy, univerzity prírodných vied a histórie, proekologické a proenvironmentálne organizácie, inštitúcie zaoberajúce sa zdravotne postihnutými a staršími ľuďmi, miestni umelci a remeselníci.</a:t>
            </a:r>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3</a:t>
            </a:fld>
            <a:endParaRPr lang="pl-PL" dirty="0">
              <a:solidFill>
                <a:schemeClr val="bg1"/>
              </a:solidFill>
            </a:endParaRPr>
          </a:p>
        </p:txBody>
      </p:sp>
      <p:pic>
        <p:nvPicPr>
          <p:cNvPr id="9" name="Obraz 8"/>
          <p:cNvPicPr>
            <a:picLocks noChangeAspect="1"/>
          </p:cNvPicPr>
          <p:nvPr/>
        </p:nvPicPr>
        <p:blipFill>
          <a:blip r:embed="rId3"/>
          <a:stretch>
            <a:fillRect/>
          </a:stretch>
        </p:blipFill>
        <p:spPr>
          <a:xfrm>
            <a:off x="4464695" y="612767"/>
            <a:ext cx="1224977" cy="1180971"/>
          </a:xfrm>
          <a:prstGeom prst="rect">
            <a:avLst/>
          </a:prstGeom>
        </p:spPr>
      </p:pic>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074" y="2077002"/>
            <a:ext cx="899964" cy="899964"/>
          </a:xfrm>
          <a:prstGeom prst="rect">
            <a:avLst/>
          </a:prstGeom>
        </p:spPr>
      </p:pic>
      <p:pic>
        <p:nvPicPr>
          <p:cNvPr id="2" name="Obraz 1"/>
          <p:cNvPicPr>
            <a:picLocks noChangeAspect="1"/>
          </p:cNvPicPr>
          <p:nvPr/>
        </p:nvPicPr>
        <p:blipFill>
          <a:blip r:embed="rId5"/>
          <a:stretch>
            <a:fillRect/>
          </a:stretch>
        </p:blipFill>
        <p:spPr>
          <a:xfrm>
            <a:off x="4029624" y="14984"/>
            <a:ext cx="1731414" cy="396274"/>
          </a:xfrm>
          <a:prstGeom prst="rect">
            <a:avLst/>
          </a:prstGeom>
        </p:spPr>
      </p:pic>
    </p:spTree>
    <p:extLst>
      <p:ext uri="{BB962C8B-B14F-4D97-AF65-F5344CB8AC3E}">
        <p14:creationId xmlns:p14="http://schemas.microsoft.com/office/powerpoint/2010/main" val="140418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226414" y="433660"/>
            <a:ext cx="4886353"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smtClean="0">
                <a:solidFill>
                  <a:srgbClr val="006050"/>
                </a:solidFill>
              </a:rPr>
              <a:t>„Rekonštrukcia </a:t>
            </a:r>
            <a:r>
              <a:rPr lang="pl-PL" b="1" dirty="0">
                <a:solidFill>
                  <a:srgbClr val="006050"/>
                </a:solidFill>
              </a:rPr>
              <a:t>historickej drevenej hájovne </a:t>
            </a:r>
            <a:r>
              <a:rPr lang="sk-SK" b="1" dirty="0" err="1">
                <a:solidFill>
                  <a:srgbClr val="006050"/>
                </a:solidFill>
              </a:rPr>
              <a:t>Flajšová</a:t>
            </a:r>
            <a:r>
              <a:rPr lang="pl-PL" b="1" dirty="0" smtClean="0">
                <a:solidFill>
                  <a:srgbClr val="006050"/>
                </a:solidFill>
              </a:rPr>
              <a:t>”</a:t>
            </a:r>
            <a:endParaRPr lang="pl-PL" b="1" dirty="0">
              <a:solidFill>
                <a:srgbClr val="006050"/>
              </a:solidFill>
            </a:endParaRPr>
          </a:p>
          <a:p>
            <a:endParaRPr lang="pl-PL" sz="1000" dirty="0"/>
          </a:p>
          <a:p>
            <a:r>
              <a:rPr lang="pl-PL" sz="1000" b="1" dirty="0"/>
              <a:t>4</a:t>
            </a:r>
            <a:r>
              <a:rPr lang="pl-PL" sz="1000" b="1" dirty="0" smtClean="0"/>
              <a:t>. Rekonštrukcia hájovne Flajšová a hospodárskej budovy a „Nový Európsky </a:t>
            </a:r>
            <a:r>
              <a:rPr lang="pl-PL" sz="1000" b="1" dirty="0"/>
              <a:t>Bauhaus”</a:t>
            </a:r>
            <a:r>
              <a:rPr lang="pl-PL" sz="1000" dirty="0"/>
              <a:t> (NEB)</a:t>
            </a:r>
          </a:p>
          <a:p>
            <a:endParaRPr lang="pl-PL" sz="1000" b="1" dirty="0" smtClean="0"/>
          </a:p>
          <a:p>
            <a:pPr algn="just"/>
            <a:r>
              <a:rPr lang="sk-SK" sz="1000" dirty="0" smtClean="0"/>
              <a:t>Plánovaná revitalizácia lesníckej hájovne a hospodárskej budovy </a:t>
            </a:r>
            <a:r>
              <a:rPr lang="pl-PL" sz="1000" dirty="0"/>
              <a:t>je v súlade s okolitým rázom krajiny</a:t>
            </a:r>
            <a:r>
              <a:rPr lang="sk-SK" sz="1000" dirty="0" smtClean="0"/>
              <a:t>. Na realizáciu aktivít plánovaných v rámci projektu budú použité materiály prírodného pôvodu. Obnovená budova prispeje k trvalo udržateľnému rozvoju ochranou kultúrneho dedičstva a jeho dostupnosti pre budúce generácie. Aktivity plánované na realizáciu napĺňajú aj princíp sociálnej inklúzie, ktorý je zameraný na zlepšenie prepojenia medzi kultúrami, pohlaviami a vekovými skupinami. V rámci plánovaných aktivít sa využijú riešenia na umožnenie prístupu do zariadenia hendikepovaným osobám. Plánované aktivity budú zohľadňovať estetické a kultúrne aspekty. </a:t>
            </a:r>
          </a:p>
          <a:p>
            <a:pPr algn="just"/>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90765" cy="261738"/>
          </a:xfrm>
        </p:spPr>
        <p:txBody>
          <a:bodyPr/>
          <a:lstStyle/>
          <a:p>
            <a:fld id="{2136BB9F-F41C-4172-B28A-19863538028F}" type="slidenum">
              <a:rPr lang="pl-PL" smtClean="0">
                <a:solidFill>
                  <a:schemeClr val="bg1"/>
                </a:solidFill>
              </a:rPr>
              <a:pPr/>
              <a:t>30</a:t>
            </a:fld>
            <a:endParaRPr lang="pl-PL" dirty="0">
              <a:solidFill>
                <a:schemeClr val="bg1"/>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4"/>
          <a:stretch>
            <a:fillRect/>
          </a:stretch>
        </p:blipFill>
        <p:spPr>
          <a:xfrm>
            <a:off x="4029623" y="9371"/>
            <a:ext cx="1731414" cy="396274"/>
          </a:xfrm>
          <a:prstGeom prst="rect">
            <a:avLst/>
          </a:prstGeom>
        </p:spPr>
      </p:pic>
    </p:spTree>
    <p:extLst>
      <p:ext uri="{BB962C8B-B14F-4D97-AF65-F5344CB8AC3E}">
        <p14:creationId xmlns:p14="http://schemas.microsoft.com/office/powerpoint/2010/main" val="283179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226414" y="433660"/>
            <a:ext cx="510237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pPr lvl="0"/>
            <a:r>
              <a:rPr lang="pl-PL" b="1" dirty="0" smtClean="0">
                <a:solidFill>
                  <a:srgbClr val="006050"/>
                </a:solidFill>
              </a:rPr>
              <a:t>„Rekonštrukcia </a:t>
            </a:r>
            <a:r>
              <a:rPr lang="pl-PL" b="1" dirty="0">
                <a:solidFill>
                  <a:srgbClr val="006050"/>
                </a:solidFill>
              </a:rPr>
              <a:t>historickej drevenej hájovne </a:t>
            </a:r>
            <a:r>
              <a:rPr lang="sk-SK" b="1" dirty="0" err="1">
                <a:solidFill>
                  <a:srgbClr val="006050"/>
                </a:solidFill>
              </a:rPr>
              <a:t>Flajšová</a:t>
            </a:r>
            <a:r>
              <a:rPr lang="pl-PL" b="1" dirty="0" smtClean="0">
                <a:solidFill>
                  <a:srgbClr val="006050"/>
                </a:solidFill>
              </a:rPr>
              <a:t>”</a:t>
            </a:r>
          </a:p>
          <a:p>
            <a:pPr lvl="0"/>
            <a:endParaRPr lang="pl-PL" b="1" dirty="0">
              <a:solidFill>
                <a:srgbClr val="006050"/>
              </a:solidFill>
            </a:endParaRPr>
          </a:p>
          <a:p>
            <a:r>
              <a:rPr lang="pl-PL" b="1" dirty="0"/>
              <a:t>Pomocné otázky k formuláru </a:t>
            </a:r>
            <a:r>
              <a:rPr lang="pl-PL" b="1" dirty="0" smtClean="0"/>
              <a:t>participácie </a:t>
            </a:r>
            <a:r>
              <a:rPr lang="pl-PL" b="1" dirty="0"/>
              <a:t>:</a:t>
            </a:r>
            <a:endParaRPr lang="pl-PL" b="1" dirty="0" smtClean="0"/>
          </a:p>
          <a:p>
            <a:endParaRPr lang="pl-PL" b="1" dirty="0" smtClean="0"/>
          </a:p>
          <a:p>
            <a:pPr marL="228600" indent="-228600">
              <a:buAutoNum type="arabicPeriod"/>
            </a:pPr>
            <a:r>
              <a:rPr lang="pl-PL" sz="1000" i="1" dirty="0"/>
              <a:t>Aké spôsoby prístupu by sa mali využívať pre </a:t>
            </a:r>
            <a:r>
              <a:rPr lang="pl-PL" sz="1000" i="1" dirty="0" smtClean="0"/>
              <a:t>ľudí so zdravotným postihnutím, aby sa čo najviac zvýšila bezbariérovosť budov a ich expozície? </a:t>
            </a:r>
          </a:p>
          <a:p>
            <a:pPr marL="228600" indent="-228600">
              <a:buAutoNum type="arabicPeriod"/>
            </a:pPr>
            <a:r>
              <a:rPr lang="pl-PL" sz="1000" i="1" dirty="0" smtClean="0"/>
              <a:t>Máme sa po revitalizácii hájovne zamerať najmä na múzejný a vzdelávací charakter zariadenia, alebo by sa tam mali robiť aj kultúrne workshopy?</a:t>
            </a:r>
          </a:p>
          <a:p>
            <a:pPr marL="228600" indent="-228600">
              <a:buFontTx/>
              <a:buAutoNum type="arabicPeriod"/>
            </a:pPr>
            <a:r>
              <a:rPr lang="pl-PL" sz="1000" i="1" dirty="0" smtClean="0"/>
              <a:t>Vidíte potrebu využívať zariadenie aj na iné spoločensky užitočné funkcie?</a:t>
            </a:r>
            <a:endParaRPr lang="pl-PL" sz="1000" i="1" dirty="0"/>
          </a:p>
          <a:p>
            <a:endParaRPr lang="pl-PL" sz="1000" i="1" dirty="0"/>
          </a:p>
          <a:p>
            <a:r>
              <a:rPr lang="sk-SK" dirty="0"/>
              <a:t> </a:t>
            </a:r>
            <a:endParaRPr lang="pl-PL" dirty="0"/>
          </a:p>
          <a:p>
            <a:endParaRPr lang="pl-PL" b="1" dirty="0"/>
          </a:p>
          <a:p>
            <a:endParaRPr lang="pl-PL" b="1" dirty="0"/>
          </a:p>
          <a:p>
            <a:pPr lvl="0"/>
            <a:endParaRPr lang="pl-PL" b="1" dirty="0">
              <a:solidFill>
                <a:srgbClr val="006050"/>
              </a:solidFill>
            </a:endParaRPr>
          </a:p>
          <a:p>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372051" cy="261738"/>
          </a:xfrm>
        </p:spPr>
        <p:txBody>
          <a:bodyPr/>
          <a:lstStyle/>
          <a:p>
            <a:fld id="{2136BB9F-F41C-4172-B28A-19863538028F}" type="slidenum">
              <a:rPr lang="pl-PL" smtClean="0">
                <a:solidFill>
                  <a:schemeClr val="bg1"/>
                </a:solidFill>
              </a:rPr>
              <a:pPr/>
              <a:t>31</a:t>
            </a:fld>
            <a:endParaRPr lang="pl-PL" dirty="0">
              <a:solidFill>
                <a:schemeClr val="bg1"/>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758" y="2281018"/>
            <a:ext cx="720279" cy="720279"/>
          </a:xfrm>
          <a:prstGeom prst="rect">
            <a:avLst/>
          </a:prstGeom>
        </p:spPr>
      </p:pic>
      <p:pic>
        <p:nvPicPr>
          <p:cNvPr id="2" name="Obraz 1"/>
          <p:cNvPicPr>
            <a:picLocks noChangeAspect="1"/>
          </p:cNvPicPr>
          <p:nvPr/>
        </p:nvPicPr>
        <p:blipFill>
          <a:blip r:embed="rId4"/>
          <a:stretch>
            <a:fillRect/>
          </a:stretch>
        </p:blipFill>
        <p:spPr>
          <a:xfrm>
            <a:off x="4029623" y="17188"/>
            <a:ext cx="1731414" cy="396274"/>
          </a:xfrm>
          <a:prstGeom prst="rect">
            <a:avLst/>
          </a:prstGeom>
        </p:spPr>
      </p:pic>
    </p:spTree>
    <p:extLst>
      <p:ext uri="{BB962C8B-B14F-4D97-AF65-F5344CB8AC3E}">
        <p14:creationId xmlns:p14="http://schemas.microsoft.com/office/powerpoint/2010/main" val="13511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ymbol zastępczy zawartości 2"/>
          <p:cNvSpPr>
            <a:spLocks noGrp="1"/>
          </p:cNvSpPr>
          <p:nvPr>
            <p:ph idx="4294967295"/>
          </p:nvPr>
        </p:nvSpPr>
        <p:spPr>
          <a:xfrm>
            <a:off x="3097213" y="1836738"/>
            <a:ext cx="2663825" cy="1150937"/>
          </a:xfrm>
          <a:prstGeom prst="rect">
            <a:avLst/>
          </a:prstGeom>
          <a:noFill/>
        </p:spPr>
        <p:txBody>
          <a:bodyPr>
            <a:normAutofit lnSpcReduction="10000"/>
          </a:bodyPr>
          <a:lstStyle/>
          <a:p>
            <a:pPr marL="0" indent="0">
              <a:buNone/>
            </a:pPr>
            <a:r>
              <a:rPr lang="pl-PL" sz="800" dirty="0" smtClean="0">
                <a:solidFill>
                  <a:schemeClr val="bg1"/>
                </a:solidFill>
                <a:latin typeface="Arial" panose="020B0604020202020204" pitchFamily="34" charset="0"/>
                <a:cs typeface="Arial" panose="020B0604020202020204" pitchFamily="34" charset="0"/>
              </a:rPr>
              <a:t>Regionalna </a:t>
            </a:r>
            <a:r>
              <a:rPr lang="pl-PL" sz="800" dirty="0">
                <a:solidFill>
                  <a:schemeClr val="bg1"/>
                </a:solidFill>
                <a:latin typeface="Arial" panose="020B0604020202020204" pitchFamily="34" charset="0"/>
                <a:cs typeface="Arial" panose="020B0604020202020204" pitchFamily="34" charset="0"/>
              </a:rPr>
              <a:t>Dyrekcja</a:t>
            </a:r>
            <a:br>
              <a:rPr lang="pl-PL" sz="800" dirty="0">
                <a:solidFill>
                  <a:schemeClr val="bg1"/>
                </a:solidFill>
                <a:latin typeface="Arial" panose="020B0604020202020204" pitchFamily="34" charset="0"/>
                <a:cs typeface="Arial" panose="020B0604020202020204" pitchFamily="34" charset="0"/>
              </a:rPr>
            </a:br>
            <a:r>
              <a:rPr lang="pl-PL" sz="800" dirty="0">
                <a:solidFill>
                  <a:schemeClr val="bg1"/>
                </a:solidFill>
                <a:latin typeface="Arial" panose="020B0604020202020204" pitchFamily="34" charset="0"/>
                <a:cs typeface="Arial" panose="020B0604020202020204" pitchFamily="34" charset="0"/>
              </a:rPr>
              <a:t>Lasów Państwowych w </a:t>
            </a:r>
            <a:r>
              <a:rPr lang="pl-PL" sz="800" dirty="0" smtClean="0">
                <a:solidFill>
                  <a:schemeClr val="bg1"/>
                </a:solidFill>
                <a:latin typeface="Arial" panose="020B0604020202020204" pitchFamily="34" charset="0"/>
                <a:cs typeface="Arial" panose="020B0604020202020204" pitchFamily="34" charset="0"/>
              </a:rPr>
              <a:t>Katowicach</a:t>
            </a:r>
            <a:r>
              <a:rPr lang="pl-PL" sz="800" dirty="0">
                <a:solidFill>
                  <a:schemeClr val="bg1"/>
                </a:solidFill>
                <a:latin typeface="Arial" panose="020B0604020202020204" pitchFamily="34" charset="0"/>
                <a:cs typeface="Arial" panose="020B0604020202020204" pitchFamily="34" charset="0"/>
              </a:rPr>
              <a:t/>
            </a:r>
            <a:br>
              <a:rPr lang="pl-PL" sz="800" dirty="0">
                <a:solidFill>
                  <a:schemeClr val="bg1"/>
                </a:solidFill>
                <a:latin typeface="Arial" panose="020B0604020202020204" pitchFamily="34" charset="0"/>
                <a:cs typeface="Arial" panose="020B0604020202020204" pitchFamily="34" charset="0"/>
              </a:rPr>
            </a:br>
            <a:r>
              <a:rPr lang="pl-PL" sz="800" dirty="0">
                <a:solidFill>
                  <a:schemeClr val="bg1"/>
                </a:solidFill>
                <a:latin typeface="Arial" panose="020B0604020202020204" pitchFamily="34" charset="0"/>
                <a:cs typeface="Arial" panose="020B0604020202020204" pitchFamily="34" charset="0"/>
              </a:rPr>
              <a:t>ul. </a:t>
            </a:r>
            <a:r>
              <a:rPr lang="pl-PL" sz="800" dirty="0" smtClean="0">
                <a:solidFill>
                  <a:schemeClr val="bg1"/>
                </a:solidFill>
                <a:latin typeface="Arial" panose="020B0604020202020204" pitchFamily="34" charset="0"/>
                <a:cs typeface="Arial" panose="020B0604020202020204" pitchFamily="34" charset="0"/>
              </a:rPr>
              <a:t>Św. Huberta 43/45, 40-543 Katowice</a:t>
            </a:r>
          </a:p>
          <a:p>
            <a:pPr marL="0" indent="0">
              <a:buNone/>
            </a:pPr>
            <a:endParaRPr lang="pl-PL" sz="800" dirty="0" smtClean="0">
              <a:solidFill>
                <a:schemeClr val="bg1"/>
              </a:solidFill>
              <a:latin typeface="Arial" panose="020B0604020202020204" pitchFamily="34" charset="0"/>
              <a:cs typeface="Arial" panose="020B0604020202020204" pitchFamily="34" charset="0"/>
            </a:endParaRPr>
          </a:p>
          <a:p>
            <a:pPr marL="0" indent="0">
              <a:buNone/>
            </a:pPr>
            <a:r>
              <a:rPr lang="pl-PL" sz="800" dirty="0" smtClean="0">
                <a:solidFill>
                  <a:schemeClr val="bg1"/>
                </a:solidFill>
                <a:latin typeface="Arial" panose="020B0604020202020204" pitchFamily="34" charset="0"/>
                <a:cs typeface="Arial" panose="020B0604020202020204" pitchFamily="34" charset="0"/>
              </a:rPr>
              <a:t>Kontaktná adresa: </a:t>
            </a:r>
            <a:r>
              <a:rPr lang="pl-PL" sz="800" u="sng" dirty="0">
                <a:latin typeface="Arial" panose="020B0604020202020204" pitchFamily="34" charset="0"/>
                <a:cs typeface="Arial" panose="020B0604020202020204" pitchFamily="34" charset="0"/>
                <a:hlinkClick r:id="rId4"/>
              </a:rPr>
              <a:t>partycypacje.spoleczne@katowice.lasy.gov.pl</a:t>
            </a:r>
            <a:endParaRPr lang="pl-PL" sz="800" dirty="0">
              <a:solidFill>
                <a:srgbClr val="FF0000"/>
              </a:solidFill>
              <a:latin typeface="Arial" panose="020B0604020202020204" pitchFamily="34" charset="0"/>
              <a:cs typeface="Arial" panose="020B0604020202020204" pitchFamily="34" charset="0"/>
            </a:endParaRPr>
          </a:p>
          <a:p>
            <a:pPr marL="0" indent="0">
              <a:buNone/>
            </a:pPr>
            <a:r>
              <a:rPr lang="pl-PL" sz="800" dirty="0" smtClean="0">
                <a:solidFill>
                  <a:schemeClr val="bg1"/>
                </a:solidFill>
                <a:latin typeface="Arial" panose="020B0604020202020204" pitchFamily="34" charset="0"/>
                <a:cs typeface="Arial" panose="020B0604020202020204" pitchFamily="34" charset="0"/>
              </a:rPr>
              <a:t>Kontaktné osoby:</a:t>
            </a:r>
          </a:p>
          <a:p>
            <a:pPr marL="0" indent="0">
              <a:buNone/>
            </a:pPr>
            <a:r>
              <a:rPr lang="pl-PL" sz="800" dirty="0" smtClean="0">
                <a:solidFill>
                  <a:schemeClr val="bg1"/>
                </a:solidFill>
                <a:latin typeface="Arial" panose="020B0604020202020204" pitchFamily="34" charset="0"/>
                <a:cs typeface="Arial" panose="020B0604020202020204" pitchFamily="34" charset="0"/>
              </a:rPr>
              <a:t>Anna Szady, Karolina Polaszek</a:t>
            </a:r>
            <a:endParaRPr lang="pl-PL" sz="800" dirty="0">
              <a:solidFill>
                <a:schemeClr val="bg1"/>
              </a:solidFill>
              <a:latin typeface="Arial" panose="020B0604020202020204" pitchFamily="34" charset="0"/>
              <a:cs typeface="Arial" panose="020B0604020202020204" pitchFamily="34" charset="0"/>
            </a:endParaRPr>
          </a:p>
        </p:txBody>
      </p:sp>
      <p:sp>
        <p:nvSpPr>
          <p:cNvPr id="7" name="Symbol zastępczy zawartości 2">
            <a:extLst>
              <a:ext uri="{FF2B5EF4-FFF2-40B4-BE49-F238E27FC236}">
                <a16:creationId xmlns:a16="http://schemas.microsoft.com/office/drawing/2014/main" id="{1791F35A-F3F2-4049-AB46-9B96877F57C5}"/>
              </a:ext>
            </a:extLst>
          </p:cNvPr>
          <p:cNvSpPr txBox="1">
            <a:spLocks/>
          </p:cNvSpPr>
          <p:nvPr/>
        </p:nvSpPr>
        <p:spPr>
          <a:xfrm>
            <a:off x="2664495" y="539924"/>
            <a:ext cx="2952328" cy="1008112"/>
          </a:xfrm>
          <a:prstGeom prst="rect">
            <a:avLst/>
          </a:prstGeom>
          <a:noFill/>
        </p:spPr>
        <p:txBody>
          <a:bodyPr vert="horz" lIns="57607" tIns="28804" rIns="57607" bIns="28804" rtlCol="0">
            <a:normAutofit fontScale="92500" lnSpcReduction="20000"/>
          </a:bodyPr>
          <a:lstStyle>
            <a:lvl1pPr marL="216027" indent="-216027" algn="l" defTabSz="576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8059" indent="-180023" algn="l" defTabSz="5760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090" indent="-144018" algn="l" defTabSz="57607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8126"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4pPr>
            <a:lvl5pPr marL="1296162"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1584198"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72234"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60270"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48306" indent="-144018" algn="l" defTabSz="57607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0" indent="0" algn="just">
              <a:buFont typeface="Arial" panose="020B0604020202020204" pitchFamily="34" charset="0"/>
              <a:buNone/>
            </a:pPr>
            <a:r>
              <a:rPr lang="pl-PL" sz="1000" dirty="0" smtClean="0">
                <a:solidFill>
                  <a:srgbClr val="006050"/>
                </a:solidFill>
                <a:latin typeface="Arial" panose="020B0604020202020204" pitchFamily="34" charset="0"/>
                <a:cs typeface="Arial" panose="020B0604020202020204" pitchFamily="34" charset="0"/>
              </a:rPr>
              <a:t>Vyzývame Vás, aby ste sa zapojili do participácie ohľadom úloh plánovaných pri realizácii projektu: „Stopami lesnej drevenej architektúry” vyplnením formulára alebo účasťou na webinári, ktorý sa uskutoční </a:t>
            </a:r>
            <a:r>
              <a:rPr lang="pl-PL" sz="1000" b="1" dirty="0" err="1" smtClean="0">
                <a:solidFill>
                  <a:srgbClr val="006050"/>
                </a:solidFill>
                <a:latin typeface="Arial" panose="020B0604020202020204" pitchFamily="34" charset="0"/>
                <a:cs typeface="Arial" panose="020B0604020202020204" pitchFamily="34" charset="0"/>
              </a:rPr>
              <a:t>dňa</a:t>
            </a:r>
            <a:r>
              <a:rPr lang="pl-PL" sz="1000" b="1" smtClean="0">
                <a:solidFill>
                  <a:srgbClr val="006050"/>
                </a:solidFill>
                <a:latin typeface="Arial" panose="020B0604020202020204" pitchFamily="34" charset="0"/>
                <a:cs typeface="Arial" panose="020B0604020202020204" pitchFamily="34" charset="0"/>
              </a:rPr>
              <a:t> 31.03.2023 </a:t>
            </a:r>
            <a:r>
              <a:rPr lang="pl-PL" sz="1000" b="1" dirty="0" smtClean="0">
                <a:solidFill>
                  <a:srgbClr val="006050"/>
                </a:solidFill>
                <a:latin typeface="Arial" panose="020B0604020202020204" pitchFamily="34" charset="0"/>
                <a:cs typeface="Arial" panose="020B0604020202020204" pitchFamily="34" charset="0"/>
              </a:rPr>
              <a:t>r.</a:t>
            </a:r>
          </a:p>
          <a:p>
            <a:pPr marL="0" indent="0" algn="just">
              <a:buFont typeface="Arial" panose="020B0604020202020204" pitchFamily="34" charset="0"/>
              <a:buNone/>
            </a:pPr>
            <a:r>
              <a:rPr lang="pl-PL" sz="1000" dirty="0" smtClean="0">
                <a:solidFill>
                  <a:srgbClr val="006050"/>
                </a:solidFill>
                <a:latin typeface="Arial" panose="020B0604020202020204" pitchFamily="34" charset="0"/>
                <a:cs typeface="Arial" panose="020B0604020202020204" pitchFamily="34" charset="0"/>
              </a:rPr>
              <a:t>Odkaz na webinár nájdete na stránke venovanej participácii.</a:t>
            </a:r>
          </a:p>
          <a:p>
            <a:pPr marL="0" indent="0" algn="r">
              <a:buFont typeface="Arial" panose="020B0604020202020204" pitchFamily="34" charset="0"/>
              <a:buNone/>
            </a:pPr>
            <a:r>
              <a:rPr lang="pl-PL" sz="1000" dirty="0" smtClean="0">
                <a:solidFill>
                  <a:srgbClr val="006050"/>
                </a:solidFill>
                <a:latin typeface="Arial" panose="020B0604020202020204" pitchFamily="34" charset="0"/>
                <a:cs typeface="Arial" panose="020B0604020202020204" pitchFamily="34" charset="0"/>
              </a:rPr>
              <a:t>Srdečne pozývame.</a:t>
            </a:r>
            <a:endParaRPr lang="pl-PL" sz="1000" dirty="0">
              <a:solidFill>
                <a:srgbClr val="006050"/>
              </a:solidFill>
              <a:latin typeface="Arial" panose="020B0604020202020204" pitchFamily="34" charset="0"/>
              <a:cs typeface="Arial" panose="020B0604020202020204" pitchFamily="34" charset="0"/>
            </a:endParaRPr>
          </a:p>
        </p:txBody>
      </p:sp>
      <p:cxnSp>
        <p:nvCxnSpPr>
          <p:cNvPr id="5" name="Łącznik prosty 4">
            <a:extLst>
              <a:ext uri="{FF2B5EF4-FFF2-40B4-BE49-F238E27FC236}">
                <a16:creationId xmlns:a16="http://schemas.microsoft.com/office/drawing/2014/main" id="{4F339722-CEF2-4633-BB57-8D3F6E94A06F}"/>
              </a:ext>
            </a:extLst>
          </p:cNvPr>
          <p:cNvCxnSpPr>
            <a:cxnSpLocks/>
          </p:cNvCxnSpPr>
          <p:nvPr/>
        </p:nvCxnSpPr>
        <p:spPr>
          <a:xfrm>
            <a:off x="1761763" y="480811"/>
            <a:ext cx="0" cy="270457"/>
          </a:xfrm>
          <a:prstGeom prst="line">
            <a:avLst/>
          </a:prstGeom>
          <a:ln w="12700">
            <a:solidFill>
              <a:srgbClr val="006050"/>
            </a:solidFill>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57ABA4AC-F52C-4E34-9F76-106194D45CC6}"/>
              </a:ext>
            </a:extLst>
          </p:cNvPr>
          <p:cNvSpPr txBox="1"/>
          <p:nvPr/>
        </p:nvSpPr>
        <p:spPr>
          <a:xfrm>
            <a:off x="4769899" y="3007472"/>
            <a:ext cx="991139" cy="215444"/>
          </a:xfrm>
          <a:prstGeom prst="rect">
            <a:avLst/>
          </a:prstGeom>
          <a:noFill/>
        </p:spPr>
        <p:txBody>
          <a:bodyPr wrap="square" rtlCol="0">
            <a:spAutoFit/>
          </a:bodyPr>
          <a:lstStyle/>
          <a:p>
            <a:r>
              <a:rPr lang="pl-PL" sz="800" dirty="0">
                <a:solidFill>
                  <a:schemeClr val="bg1"/>
                </a:solidFill>
                <a:latin typeface="Arial" panose="020B0604020202020204" pitchFamily="34" charset="0"/>
                <a:cs typeface="Arial" panose="020B0604020202020204" pitchFamily="34" charset="0"/>
              </a:rPr>
              <a:t>www.lasy.gov.pl</a:t>
            </a:r>
            <a:endParaRPr lang="pl-PL" sz="800" dirty="0">
              <a:solidFill>
                <a:schemeClr val="bg1"/>
              </a:solidFill>
            </a:endParaRPr>
          </a:p>
        </p:txBody>
      </p:sp>
      <p:pic>
        <p:nvPicPr>
          <p:cNvPr id="9" name="Obraz 8">
            <a:extLst>
              <a:ext uri="{FF2B5EF4-FFF2-40B4-BE49-F238E27FC236}">
                <a16:creationId xmlns:a16="http://schemas.microsoft.com/office/drawing/2014/main" id="{87E39C9F-B199-4831-B6A6-2AF66C6AD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239" y="443343"/>
            <a:ext cx="1304360" cy="345392"/>
          </a:xfrm>
          <a:prstGeom prst="rect">
            <a:avLst/>
          </a:prstGeom>
        </p:spPr>
      </p:pic>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31" y="905395"/>
            <a:ext cx="648271" cy="648271"/>
          </a:xfrm>
          <a:prstGeom prst="rect">
            <a:avLst/>
          </a:prstGeom>
        </p:spPr>
      </p:pic>
      <p:pic>
        <p:nvPicPr>
          <p:cNvPr id="2" name="Obraz 1"/>
          <p:cNvPicPr>
            <a:picLocks noChangeAspect="1"/>
          </p:cNvPicPr>
          <p:nvPr/>
        </p:nvPicPr>
        <p:blipFill>
          <a:blip r:embed="rId7"/>
          <a:stretch>
            <a:fillRect/>
          </a:stretch>
        </p:blipFill>
        <p:spPr>
          <a:xfrm>
            <a:off x="4029624" y="0"/>
            <a:ext cx="1731414" cy="396274"/>
          </a:xfrm>
          <a:prstGeom prst="rect">
            <a:avLst/>
          </a:prstGeom>
        </p:spPr>
      </p:pic>
    </p:spTree>
    <p:extLst>
      <p:ext uri="{BB962C8B-B14F-4D97-AF65-F5344CB8AC3E}">
        <p14:creationId xmlns:p14="http://schemas.microsoft.com/office/powerpoint/2010/main" val="92034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362478" y="433660"/>
            <a:ext cx="4318242"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sz="1400" b="1" dirty="0" smtClean="0"/>
              <a:t>Základné informácie o projekte:</a:t>
            </a:r>
          </a:p>
          <a:p>
            <a:endParaRPr lang="pl-PL" b="1" dirty="0" smtClean="0"/>
          </a:p>
          <a:p>
            <a:r>
              <a:rPr lang="pl-PL" b="1" dirty="0" smtClean="0"/>
              <a:t>Oblasť realizácie projektu: </a:t>
            </a:r>
          </a:p>
          <a:p>
            <a:pPr marL="171450" indent="-171450">
              <a:buFont typeface="Wingdings" panose="05000000000000000000" pitchFamily="2" charset="2"/>
              <a:buChar char="Ø"/>
            </a:pPr>
            <a:r>
              <a:rPr lang="pl-PL" b="1" dirty="0" smtClean="0"/>
              <a:t>na strane poľského partnera: </a:t>
            </a:r>
            <a:endParaRPr lang="pl-PL" dirty="0"/>
          </a:p>
          <a:p>
            <a:pPr marL="171450" indent="-171450">
              <a:buFont typeface="Arial" panose="020B0604020202020204" pitchFamily="34" charset="0"/>
              <a:buChar char="•"/>
            </a:pPr>
            <a:r>
              <a:rPr lang="pl-PL" dirty="0"/>
              <a:t>Žywiecká </a:t>
            </a:r>
            <a:r>
              <a:rPr lang="pl-PL" dirty="0" smtClean="0"/>
              <a:t>župa</a:t>
            </a:r>
          </a:p>
          <a:p>
            <a:pPr marL="171450" indent="-171450">
              <a:buFont typeface="Arial" panose="020B0604020202020204" pitchFamily="34" charset="0"/>
              <a:buChar char="•"/>
            </a:pPr>
            <a:r>
              <a:rPr lang="pl-PL" dirty="0"/>
              <a:t>Bielska župa </a:t>
            </a:r>
            <a:endParaRPr lang="pl-PL" dirty="0" smtClean="0"/>
          </a:p>
          <a:p>
            <a:pPr marL="171450" indent="-171450">
              <a:buFont typeface="Arial" panose="020B0604020202020204" pitchFamily="34" charset="0"/>
              <a:buChar char="•"/>
            </a:pPr>
            <a:r>
              <a:rPr lang="pl-PL" dirty="0" smtClean="0"/>
              <a:t>Mesto </a:t>
            </a:r>
            <a:r>
              <a:rPr lang="pl-PL" dirty="0"/>
              <a:t>Bielsko – Biała </a:t>
            </a:r>
          </a:p>
          <a:p>
            <a:pPr marL="171450" indent="-171450">
              <a:buFont typeface="Arial" panose="020B0604020202020204" pitchFamily="34" charset="0"/>
              <a:buChar char="•"/>
            </a:pPr>
            <a:r>
              <a:rPr lang="pl-PL" dirty="0"/>
              <a:t>Cieszynská župa </a:t>
            </a:r>
            <a:endParaRPr lang="pl-PL" dirty="0" smtClean="0"/>
          </a:p>
          <a:p>
            <a:pPr marL="171450" indent="-171450">
              <a:buFont typeface="Wingdings" panose="05000000000000000000" pitchFamily="2" charset="2"/>
              <a:buChar char="Ø"/>
            </a:pPr>
            <a:r>
              <a:rPr lang="pl-PL" b="1" dirty="0" smtClean="0"/>
              <a:t>Na strane slovenského partnera: </a:t>
            </a:r>
            <a:endParaRPr lang="pl-PL" dirty="0" smtClean="0"/>
          </a:p>
          <a:p>
            <a:pPr marL="171450" indent="-171450">
              <a:buFont typeface="Arial" panose="020B0604020202020204" pitchFamily="34" charset="0"/>
              <a:buChar char="•"/>
            </a:pPr>
            <a:r>
              <a:rPr lang="pl-PL" dirty="0" smtClean="0"/>
              <a:t>Žilinský samosprávny kraj</a:t>
            </a:r>
            <a:r>
              <a:rPr lang="pl-PL" dirty="0"/>
              <a:t/>
            </a:r>
            <a:br>
              <a:rPr lang="pl-PL" dirty="0"/>
            </a:br>
            <a:endParaRPr lang="pl-PL" dirty="0"/>
          </a:p>
          <a:p>
            <a:r>
              <a:rPr lang="pl-PL" b="1" dirty="0" smtClean="0"/>
              <a:t>Odhadovaný rozpočet projektu:</a:t>
            </a:r>
            <a:r>
              <a:rPr lang="pl-PL" dirty="0" smtClean="0"/>
              <a:t> cca 4 mil. EUR</a:t>
            </a:r>
          </a:p>
          <a:p>
            <a:r>
              <a:rPr lang="pl-PL" dirty="0" smtClean="0"/>
              <a:t> </a:t>
            </a:r>
          </a:p>
          <a:p>
            <a:r>
              <a:rPr lang="pl-PL" b="1" dirty="0" smtClean="0"/>
              <a:t>Plánovaný termín realizácie projektu:</a:t>
            </a:r>
            <a:r>
              <a:rPr lang="pl-PL" dirty="0" smtClean="0"/>
              <a:t> roky 2024-2025</a:t>
            </a:r>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4</a:t>
            </a:fld>
            <a:endParaRPr lang="pl-PL" dirty="0">
              <a:solidFill>
                <a:schemeClr val="bg1"/>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74" y="2077002"/>
            <a:ext cx="899964" cy="899964"/>
          </a:xfrm>
          <a:prstGeom prst="rect">
            <a:avLst/>
          </a:prstGeom>
        </p:spPr>
      </p:pic>
      <p:pic>
        <p:nvPicPr>
          <p:cNvPr id="2" name="Obraz 1"/>
          <p:cNvPicPr>
            <a:picLocks noChangeAspect="1"/>
          </p:cNvPicPr>
          <p:nvPr/>
        </p:nvPicPr>
        <p:blipFill>
          <a:blip r:embed="rId4"/>
          <a:stretch>
            <a:fillRect/>
          </a:stretch>
        </p:blipFill>
        <p:spPr>
          <a:xfrm>
            <a:off x="3995367" y="9371"/>
            <a:ext cx="1731414" cy="396274"/>
          </a:xfrm>
          <a:prstGeom prst="rect">
            <a:avLst/>
          </a:prstGeom>
        </p:spPr>
      </p:pic>
    </p:spTree>
    <p:extLst>
      <p:ext uri="{BB962C8B-B14F-4D97-AF65-F5344CB8AC3E}">
        <p14:creationId xmlns:p14="http://schemas.microsoft.com/office/powerpoint/2010/main" val="23430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362477" y="433660"/>
            <a:ext cx="4678281"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sz="1200" b="1" dirty="0" smtClean="0"/>
              <a:t>II. Najdôležitejšie úlohy v projekte:</a:t>
            </a:r>
          </a:p>
          <a:p>
            <a:pPr algn="just"/>
            <a:r>
              <a:rPr lang="pl-PL" dirty="0" smtClean="0"/>
              <a:t>Vytvorenie cezhraničnej turistickej ponuky založenej na objektoch drevenej lesnej architektúry v poľsko-slovenskom pohraničí bude súvisieť s realizáciou plánovaných úloh:</a:t>
            </a:r>
          </a:p>
          <a:p>
            <a:endParaRPr lang="pl-PL" dirty="0" smtClean="0"/>
          </a:p>
          <a:p>
            <a:r>
              <a:rPr lang="pl-PL" b="1" dirty="0" smtClean="0"/>
              <a:t>1. Rekonštrukcia objektov drevenej architektúry:</a:t>
            </a:r>
          </a:p>
          <a:p>
            <a:pPr marL="171450" indent="-171450">
              <a:buFont typeface="Wingdings" panose="05000000000000000000" pitchFamily="2" charset="2"/>
              <a:buChar char="Ø"/>
            </a:pPr>
            <a:r>
              <a:rPr lang="pl-PL" b="1" dirty="0" smtClean="0"/>
              <a:t>na strane poľského partnera</a:t>
            </a:r>
            <a:r>
              <a:rPr lang="pl-PL" b="1" dirty="0"/>
              <a:t>: </a:t>
            </a:r>
            <a:endParaRPr lang="pl-PL" dirty="0"/>
          </a:p>
          <a:p>
            <a:pPr marL="171450" indent="-171450">
              <a:buFont typeface="Arial" panose="020B0604020202020204" pitchFamily="34" charset="0"/>
              <a:buChar char="•"/>
            </a:pPr>
            <a:r>
              <a:rPr lang="pl-PL" dirty="0" smtClean="0"/>
              <a:t>Obnova historickej drevenej hájovne v Lipníku spolu s rozvojom okolia zariadenia - Nadleśnictwo Bielsko.</a:t>
            </a:r>
            <a:endParaRPr lang="pl-PL" dirty="0"/>
          </a:p>
          <a:p>
            <a:pPr marL="171450" indent="-171450">
              <a:buFont typeface="Arial" panose="020B0604020202020204" pitchFamily="34" charset="0"/>
              <a:buChar char="•"/>
            </a:pPr>
            <a:r>
              <a:rPr lang="pl-PL" dirty="0" smtClean="0"/>
              <a:t>Obnova historickej lesnej kaplnky Panny Márie v Kiełbasówe spolu s rozvojom okolia zariadenia - Nadleśnictwo Jeleśnia. </a:t>
            </a:r>
          </a:p>
          <a:p>
            <a:pPr marL="171450" indent="-171450">
              <a:buFont typeface="Arial" panose="020B0604020202020204" pitchFamily="34" charset="0"/>
              <a:buChar char="•"/>
            </a:pPr>
            <a:r>
              <a:rPr lang="pl-PL" dirty="0" smtClean="0"/>
              <a:t>Rozvoj územia susediaceho s Loveckým kaštieľom „Konczakówka” w Brennej - Nadleśnictwo Ustroń.</a:t>
            </a:r>
          </a:p>
          <a:p>
            <a:endParaRPr lang="pl-PL" dirty="0" smtClean="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5</a:t>
            </a:fld>
            <a:endParaRPr lang="pl-PL" dirty="0">
              <a:solidFill>
                <a:schemeClr val="bg1"/>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74" y="2077002"/>
            <a:ext cx="899964" cy="899964"/>
          </a:xfrm>
          <a:prstGeom prst="rect">
            <a:avLst/>
          </a:prstGeom>
        </p:spPr>
      </p:pic>
      <p:pic>
        <p:nvPicPr>
          <p:cNvPr id="2" name="Obraz 1"/>
          <p:cNvPicPr>
            <a:picLocks noChangeAspect="1"/>
          </p:cNvPicPr>
          <p:nvPr/>
        </p:nvPicPr>
        <p:blipFill>
          <a:blip r:embed="rId4"/>
          <a:stretch>
            <a:fillRect/>
          </a:stretch>
        </p:blipFill>
        <p:spPr>
          <a:xfrm>
            <a:off x="4029624" y="28372"/>
            <a:ext cx="1731414" cy="396274"/>
          </a:xfrm>
          <a:prstGeom prst="rect">
            <a:avLst/>
          </a:prstGeom>
        </p:spPr>
      </p:pic>
    </p:spTree>
    <p:extLst>
      <p:ext uri="{BB962C8B-B14F-4D97-AF65-F5344CB8AC3E}">
        <p14:creationId xmlns:p14="http://schemas.microsoft.com/office/powerpoint/2010/main" val="13671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362478" y="251892"/>
            <a:ext cx="4678281" cy="2880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smtClean="0"/>
              <a:t>1. Rekonštrukcia objektov drevenej architektúry:</a:t>
            </a:r>
            <a:endParaRPr lang="pl-PL" dirty="0" smtClean="0"/>
          </a:p>
          <a:p>
            <a:pPr marL="171450" indent="-171450">
              <a:buFont typeface="Wingdings" panose="05000000000000000000" pitchFamily="2" charset="2"/>
              <a:buChar char="Ø"/>
            </a:pPr>
            <a:r>
              <a:rPr lang="pl-PL" b="1" dirty="0" smtClean="0"/>
              <a:t>Na strane slovenského partnera</a:t>
            </a:r>
            <a:r>
              <a:rPr lang="pl-PL" b="1" dirty="0"/>
              <a:t>: </a:t>
            </a:r>
            <a:endParaRPr lang="pl-PL" dirty="0"/>
          </a:p>
          <a:p>
            <a:pPr marL="171450" indent="-171450">
              <a:buFont typeface="Arial" panose="020B0604020202020204" pitchFamily="34" charset="0"/>
              <a:buChar char="•"/>
            </a:pPr>
            <a:r>
              <a:rPr lang="pl-PL" dirty="0" smtClean="0"/>
              <a:t>Rekonštrukcia historickej drevenej hájovne Flajšová a hospodárskej budovy, úprava terénu okolo objektov, organizačná jednotka OZ Tatry – lesná správa Zákamenné.</a:t>
            </a:r>
          </a:p>
          <a:p>
            <a:pPr marL="171450" indent="-171450">
              <a:buFont typeface="Arial" panose="020B0604020202020204" pitchFamily="34" charset="0"/>
              <a:buChar char="•"/>
            </a:pPr>
            <a:endParaRPr lang="pl-PL" dirty="0">
              <a:solidFill>
                <a:srgbClr val="FF0000"/>
              </a:solidFill>
            </a:endParaRPr>
          </a:p>
          <a:p>
            <a:r>
              <a:rPr lang="pl-PL" b="1" dirty="0" smtClean="0"/>
              <a:t>2. Rozvoj turistickej ponuky:</a:t>
            </a:r>
          </a:p>
          <a:p>
            <a:pPr marL="171450" indent="-171450">
              <a:buFont typeface="Arial" panose="020B0604020202020204" pitchFamily="34" charset="0"/>
              <a:buChar char="•"/>
            </a:pPr>
            <a:r>
              <a:rPr lang="pl-PL" dirty="0" smtClean="0"/>
              <a:t>Vytvorenie aplikácie, na ktorej budú označené hodnotné objekty lesnej drevenej architektúry, nachádzajúce sa v pohraničnej oblasti spolu s napr. QR kódmi, fotkami, virtuálnou prechádzkou.</a:t>
            </a:r>
          </a:p>
          <a:p>
            <a:pPr marL="171450" indent="-171450">
              <a:buFont typeface="Arial" panose="020B0604020202020204" pitchFamily="34" charset="0"/>
              <a:buChar char="•"/>
            </a:pPr>
            <a:r>
              <a:rPr lang="pl-PL" dirty="0" smtClean="0"/>
              <a:t>Vydanie mapy v papierovej verzii s vyznačenými objektmi lesnej drevenej architektúry v poľsko-slovenskom pohraničí.</a:t>
            </a:r>
          </a:p>
          <a:p>
            <a:pPr marL="171450" indent="-171450">
              <a:buFont typeface="Arial" panose="020B0604020202020204" pitchFamily="34" charset="0"/>
              <a:buChar char="•"/>
            </a:pPr>
            <a:endParaRPr lang="pl-PL" b="1" dirty="0" smtClean="0"/>
          </a:p>
          <a:p>
            <a:r>
              <a:rPr lang="pl-PL" b="1" dirty="0" smtClean="0"/>
              <a:t>3. Propagačné aktivity:</a:t>
            </a:r>
          </a:p>
          <a:p>
            <a:pPr marL="171450" indent="-171450">
              <a:buFont typeface="Arial" panose="020B0604020202020204" pitchFamily="34" charset="0"/>
              <a:buChar char="•"/>
            </a:pPr>
            <a:r>
              <a:rPr lang="pl-PL" dirty="0" smtClean="0"/>
              <a:t>Cezhraničné konferencie, film, informácie v médiách a na webových stránkach, propagačné podujatia, atď.</a:t>
            </a:r>
            <a:r>
              <a:rPr lang="pl-PL" dirty="0">
                <a:solidFill>
                  <a:srgbClr val="FF0000"/>
                </a:solidFill>
              </a:rPr>
              <a:t/>
            </a:r>
            <a:br>
              <a:rPr lang="pl-PL" dirty="0">
                <a:solidFill>
                  <a:srgbClr val="FF0000"/>
                </a:solidFill>
              </a:rPr>
            </a:br>
            <a:endParaRPr lang="pl-PL" dirty="0">
              <a:solidFill>
                <a:srgbClr val="FF0000"/>
              </a:solidFill>
            </a:endParaRPr>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6</a:t>
            </a:fld>
            <a:endParaRPr lang="pl-PL" dirty="0">
              <a:solidFill>
                <a:schemeClr val="bg1"/>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74" y="2077002"/>
            <a:ext cx="899964" cy="899964"/>
          </a:xfrm>
          <a:prstGeom prst="rect">
            <a:avLst/>
          </a:prstGeom>
        </p:spPr>
      </p:pic>
      <p:pic>
        <p:nvPicPr>
          <p:cNvPr id="2" name="Obraz 1"/>
          <p:cNvPicPr>
            <a:picLocks noChangeAspect="1"/>
          </p:cNvPicPr>
          <p:nvPr/>
        </p:nvPicPr>
        <p:blipFill>
          <a:blip r:embed="rId4"/>
          <a:stretch>
            <a:fillRect/>
          </a:stretch>
        </p:blipFill>
        <p:spPr>
          <a:xfrm>
            <a:off x="4029624" y="8541"/>
            <a:ext cx="1731414" cy="396274"/>
          </a:xfrm>
          <a:prstGeom prst="rect">
            <a:avLst/>
          </a:prstGeom>
        </p:spPr>
      </p:pic>
    </p:spTree>
    <p:extLst>
      <p:ext uri="{BB962C8B-B14F-4D97-AF65-F5344CB8AC3E}">
        <p14:creationId xmlns:p14="http://schemas.microsoft.com/office/powerpoint/2010/main" val="135894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309145" y="433660"/>
            <a:ext cx="5307677"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t> A</a:t>
            </a:r>
            <a:r>
              <a:rPr lang="pl-PL" b="1" dirty="0" smtClean="0"/>
              <a:t>. Úlohy, ktoré sa plánujú realizovať na poľskej strane na Nadleśnictwe </a:t>
            </a:r>
            <a:r>
              <a:rPr lang="pl-PL" b="1" dirty="0"/>
              <a:t>Bielsko:</a:t>
            </a:r>
            <a:endParaRPr lang="pl-PL" dirty="0"/>
          </a:p>
          <a:p>
            <a:r>
              <a:rPr lang="pl-PL" b="1" dirty="0">
                <a:solidFill>
                  <a:srgbClr val="006050"/>
                </a:solidFill>
              </a:rPr>
              <a:t> </a:t>
            </a:r>
            <a:r>
              <a:rPr lang="pl-PL" b="1" dirty="0" smtClean="0">
                <a:solidFill>
                  <a:srgbClr val="006050"/>
                </a:solidFill>
              </a:rPr>
              <a:t>„Rekonštrukcia objektu historickej drevenej hájovne nachádzajúcej sa v Lipníku”</a:t>
            </a:r>
          </a:p>
          <a:p>
            <a:endParaRPr lang="pl-PL" b="1" dirty="0" smtClean="0">
              <a:solidFill>
                <a:srgbClr val="006050"/>
              </a:solidFill>
            </a:endParaRPr>
          </a:p>
          <a:p>
            <a:pPr marL="228600" indent="-228600">
              <a:buAutoNum type="arabicPeriod"/>
            </a:pPr>
            <a:r>
              <a:rPr lang="pl-PL" sz="1000" dirty="0" smtClean="0"/>
              <a:t>V rámci projektu plánujeme na základe</a:t>
            </a:r>
            <a:br>
              <a:rPr lang="pl-PL" sz="1000" dirty="0" smtClean="0"/>
            </a:br>
            <a:r>
              <a:rPr lang="pl-PL" sz="1000" dirty="0" smtClean="0"/>
              <a:t>zachovanej dokumentácie zrekonštruovať budovu</a:t>
            </a:r>
            <a:br>
              <a:rPr lang="pl-PL" sz="1000" dirty="0" smtClean="0"/>
            </a:br>
            <a:r>
              <a:rPr lang="pl-PL" sz="1000" dirty="0" smtClean="0"/>
              <a:t>historickej drevenej hájovne v Lipníku. </a:t>
            </a:r>
            <a:br>
              <a:rPr lang="pl-PL" sz="1000" dirty="0" smtClean="0"/>
            </a:br>
            <a:r>
              <a:rPr lang="pl-PL" sz="1000" dirty="0" smtClean="0"/>
              <a:t>V zrekonštruovanej lesníckej hájovni </a:t>
            </a:r>
            <a:r>
              <a:rPr lang="pl-PL" sz="1000" dirty="0" smtClean="0">
                <a:solidFill>
                  <a:srgbClr val="006050"/>
                </a:solidFill>
              </a:rPr>
              <a:t>plánujeme</a:t>
            </a:r>
            <a:br>
              <a:rPr lang="pl-PL" sz="1000" dirty="0" smtClean="0">
                <a:solidFill>
                  <a:srgbClr val="006050"/>
                </a:solidFill>
              </a:rPr>
            </a:br>
            <a:r>
              <a:rPr lang="pl-PL" sz="1000" dirty="0" smtClean="0">
                <a:solidFill>
                  <a:srgbClr val="006050"/>
                </a:solidFill>
              </a:rPr>
              <a:t>vytvoriť múzeum prezentujúce históriu lesníctva.</a:t>
            </a:r>
            <a:br>
              <a:rPr lang="pl-PL" sz="1000" dirty="0" smtClean="0">
                <a:solidFill>
                  <a:srgbClr val="006050"/>
                </a:solidFill>
              </a:rPr>
            </a:br>
            <a:r>
              <a:rPr lang="pl-PL" sz="1000" dirty="0" smtClean="0"/>
              <a:t>Zariadenie plánujeme sprístupniť turistom </a:t>
            </a:r>
            <a:br>
              <a:rPr lang="pl-PL" sz="1000" dirty="0" smtClean="0"/>
            </a:br>
            <a:r>
              <a:rPr lang="pl-PL" sz="1000" dirty="0" smtClean="0"/>
              <a:t>i miestnemu obyvateľstvu. </a:t>
            </a:r>
            <a:br>
              <a:rPr lang="pl-PL" sz="1000" dirty="0" smtClean="0"/>
            </a:br>
            <a:r>
              <a:rPr lang="pl-PL" sz="1000" dirty="0" smtClean="0"/>
              <a:t>Pri zachovaní historickej podoby budovy chceme</a:t>
            </a:r>
            <a:br>
              <a:rPr lang="pl-PL" sz="1000" dirty="0" smtClean="0"/>
            </a:br>
            <a:r>
              <a:rPr lang="pl-PL" sz="1000" dirty="0" smtClean="0"/>
              <a:t>maximálne využiť dostupný priestor s cieľom </a:t>
            </a:r>
            <a:br>
              <a:rPr lang="pl-PL" sz="1000" dirty="0" smtClean="0"/>
            </a:br>
            <a:r>
              <a:rPr lang="pl-PL" sz="1000" dirty="0" smtClean="0">
                <a:solidFill>
                  <a:srgbClr val="006050"/>
                </a:solidFill>
              </a:rPr>
              <a:t>spojiť tradičné múzejné exponáty s modernými</a:t>
            </a:r>
            <a:br>
              <a:rPr lang="pl-PL" sz="1000" dirty="0" smtClean="0">
                <a:solidFill>
                  <a:srgbClr val="006050"/>
                </a:solidFill>
              </a:rPr>
            </a:br>
            <a:r>
              <a:rPr lang="pl-PL" sz="1000" dirty="0" smtClean="0">
                <a:solidFill>
                  <a:srgbClr val="006050"/>
                </a:solidFill>
              </a:rPr>
              <a:t>multimediálnymi prezentáciami. </a:t>
            </a:r>
            <a:br>
              <a:rPr lang="pl-PL" sz="1000" dirty="0" smtClean="0">
                <a:solidFill>
                  <a:srgbClr val="006050"/>
                </a:solidFill>
              </a:rPr>
            </a:br>
            <a:r>
              <a:rPr lang="pl-PL" sz="1000" dirty="0" smtClean="0"/>
              <a:t>Chceme, aby sa hájovňa stala novým bodom na mape turistických atrakcií pohraničia.</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62478" y="-593467"/>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7</a:t>
            </a:fld>
            <a:endParaRPr lang="pl-PL" dirty="0">
              <a:solidFill>
                <a:schemeClr val="bg1"/>
              </a:solidFill>
            </a:endParaRPr>
          </a:p>
        </p:txBody>
      </p:sp>
      <p:pic>
        <p:nvPicPr>
          <p:cNvPr id="9" name="Obraz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62" y="858016"/>
            <a:ext cx="2287160" cy="1658916"/>
          </a:xfrm>
          <a:prstGeom prst="rect">
            <a:avLst/>
          </a:prstGeom>
          <a:noFill/>
          <a:ln>
            <a:noFill/>
          </a:ln>
        </p:spPr>
      </p:pic>
      <p:pic>
        <p:nvPicPr>
          <p:cNvPr id="2" name="Obraz 1"/>
          <p:cNvPicPr>
            <a:picLocks noChangeAspect="1"/>
          </p:cNvPicPr>
          <p:nvPr/>
        </p:nvPicPr>
        <p:blipFill>
          <a:blip r:embed="rId4"/>
          <a:stretch>
            <a:fillRect/>
          </a:stretch>
        </p:blipFill>
        <p:spPr>
          <a:xfrm>
            <a:off x="4019541" y="0"/>
            <a:ext cx="1731414" cy="396274"/>
          </a:xfrm>
          <a:prstGeom prst="rect">
            <a:avLst/>
          </a:prstGeom>
        </p:spPr>
      </p:pic>
    </p:spTree>
    <p:extLst>
      <p:ext uri="{BB962C8B-B14F-4D97-AF65-F5344CB8AC3E}">
        <p14:creationId xmlns:p14="http://schemas.microsoft.com/office/powerpoint/2010/main" val="19824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5" y="433660"/>
            <a:ext cx="5458828"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„Rekonštrukcia </a:t>
            </a:r>
            <a:r>
              <a:rPr lang="pl-PL" b="1" dirty="0">
                <a:solidFill>
                  <a:srgbClr val="006050"/>
                </a:solidFill>
              </a:rPr>
              <a:t>objektu historickej drevenej hájovne nachádzajúcej sa v Lipníku”</a:t>
            </a:r>
            <a:endParaRPr lang="pl-PL" b="1" dirty="0" smtClean="0">
              <a:solidFill>
                <a:srgbClr val="006050"/>
              </a:solidFill>
            </a:endParaRPr>
          </a:p>
          <a:p>
            <a:endParaRPr lang="pl-PL" b="1" dirty="0" smtClean="0">
              <a:solidFill>
                <a:srgbClr val="006050"/>
              </a:solidFill>
            </a:endParaRPr>
          </a:p>
          <a:p>
            <a:r>
              <a:rPr lang="pl-PL" sz="1000" b="1" dirty="0" smtClean="0"/>
              <a:t>2. Funkcia objektu</a:t>
            </a:r>
            <a:endParaRPr lang="pl-PL" sz="1000" dirty="0"/>
          </a:p>
          <a:p>
            <a:pPr algn="just"/>
            <a:r>
              <a:rPr lang="pl-PL" sz="1000" dirty="0" smtClean="0"/>
              <a:t>Po rekonštrukcii bude budova starej hájovne slúžiť ako expozícia a múzeum. Napriek malej rozlohe chceme ukázať históriu lesníctva, ktorá súvisí s Beskydami a oblasťou Sliezska.</a:t>
            </a:r>
            <a:endParaRPr lang="pl-PL" sz="1000" dirty="0"/>
          </a:p>
          <a:p>
            <a:r>
              <a:rPr lang="pl-PL" sz="1000" b="1" dirty="0"/>
              <a:t> </a:t>
            </a:r>
            <a:endParaRPr lang="pl-PL" sz="1000" dirty="0"/>
          </a:p>
          <a:p>
            <a:r>
              <a:rPr lang="pl-PL" sz="1000" b="1" dirty="0" smtClean="0"/>
              <a:t>3. Budova bývalej hájovne ako súčasť rekreačného komplexu</a:t>
            </a:r>
            <a:endParaRPr lang="pl-PL" sz="1000" dirty="0"/>
          </a:p>
          <a:p>
            <a:pPr algn="just"/>
            <a:r>
              <a:rPr lang="pl-PL" sz="1000" dirty="0" smtClean="0"/>
              <a:t>Chceme, aby zrekonštruovaný objekt hájovne bol prvkom celého rekreačného komplexu, ktorý máme v úmysle na tomto mieste vytvoriť. Plánujeme, že súčasťou komplexu bude okrem múzea aj amfiteáter na Lipníku s prvkami drobnej architektúry a malé horské retenčné zariadenia nachádzajúce sa v bezprostrednej blízkosti drevenej hájovne. Naším cieľom je vytvoriť ideálne miesto na oddych a spojenie s prírodou pre obyvateľov Bielsko-Biała a okolia, ako aj pre turistov navštevujúcich tento čarovný kút pohraničia.</a:t>
            </a:r>
            <a:endParaRPr lang="pl-PL" sz="1000" dirty="0"/>
          </a:p>
          <a:p>
            <a:endParaRPr lang="pl-PL" b="1" dirty="0">
              <a:solidFill>
                <a:srgbClr val="006050"/>
              </a:solidFill>
            </a:endParaRPr>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8</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8447"/>
            <a:ext cx="1731414" cy="396274"/>
          </a:xfrm>
          <a:prstGeom prst="rect">
            <a:avLst/>
          </a:prstGeom>
        </p:spPr>
      </p:pic>
    </p:spTree>
    <p:extLst>
      <p:ext uri="{BB962C8B-B14F-4D97-AF65-F5344CB8AC3E}">
        <p14:creationId xmlns:p14="http://schemas.microsoft.com/office/powerpoint/2010/main" val="260358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29407" y="716714"/>
            <a:ext cx="4235288" cy="876383"/>
          </a:xfrm>
          <a:prstGeom prst="rect">
            <a:avLst/>
          </a:prstGeom>
        </p:spPr>
        <p:txBody>
          <a:bodyPr wrap="square">
            <a:spAutoFit/>
          </a:bodyPr>
          <a:lstStyle/>
          <a:p>
            <a:endParaRPr lang="pl-PL" sz="999" dirty="0"/>
          </a:p>
          <a:p>
            <a:endParaRPr lang="pl-PL" sz="999" dirty="0">
              <a:solidFill>
                <a:srgbClr val="00B050"/>
              </a:solidFill>
            </a:endParaRPr>
          </a:p>
          <a:p>
            <a:endParaRPr lang="pl-PL" sz="999" dirty="0">
              <a:solidFill>
                <a:srgbClr val="00B050"/>
              </a:solidFill>
            </a:endParaRPr>
          </a:p>
          <a:p>
            <a:endParaRPr lang="pl-PL" sz="999" dirty="0">
              <a:solidFill>
                <a:srgbClr val="00B050"/>
              </a:solidFill>
            </a:endParaRPr>
          </a:p>
          <a:p>
            <a:endParaRPr lang="pl-PL" sz="1099" b="1" dirty="0">
              <a:solidFill>
                <a:srgbClr val="015F51"/>
              </a:solidFill>
              <a:latin typeface="Comfortaa" panose="020F0603070200060003" pitchFamily="34" charset="0"/>
            </a:endParaRPr>
          </a:p>
        </p:txBody>
      </p:sp>
      <p:sp>
        <p:nvSpPr>
          <p:cNvPr id="3" name="AutoShape 2" descr="Rusza nabór wniosków w ramach programu priorytetowego &quot;Moja Woda&quot; - Urząd  Gminy w Walcach"/>
          <p:cNvSpPr>
            <a:spLocks noChangeAspect="1" noChangeArrowheads="1"/>
          </p:cNvSpPr>
          <p:nvPr/>
        </p:nvSpPr>
        <p:spPr bwMode="auto">
          <a:xfrm>
            <a:off x="157996" y="433660"/>
            <a:ext cx="5386820" cy="2582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r>
              <a:rPr lang="pl-PL" b="1" dirty="0">
                <a:solidFill>
                  <a:srgbClr val="006050"/>
                </a:solidFill>
              </a:rPr>
              <a:t> </a:t>
            </a:r>
            <a:r>
              <a:rPr lang="pl-PL" b="1" dirty="0" smtClean="0">
                <a:solidFill>
                  <a:srgbClr val="006050"/>
                </a:solidFill>
              </a:rPr>
              <a:t>„Rekonštrukcia </a:t>
            </a:r>
            <a:r>
              <a:rPr lang="pl-PL" b="1" dirty="0">
                <a:solidFill>
                  <a:srgbClr val="006050"/>
                </a:solidFill>
              </a:rPr>
              <a:t>objektu historickej drevenej hájovne nachádzajúcej sa v Lipníku”</a:t>
            </a:r>
            <a:endParaRPr lang="pl-PL" b="1" dirty="0" smtClean="0">
              <a:solidFill>
                <a:srgbClr val="006050"/>
              </a:solidFill>
            </a:endParaRPr>
          </a:p>
          <a:p>
            <a:endParaRPr lang="pl-PL" b="1" dirty="0" smtClean="0">
              <a:solidFill>
                <a:srgbClr val="006050"/>
              </a:solidFill>
            </a:endParaRPr>
          </a:p>
          <a:p>
            <a:r>
              <a:rPr lang="pl-PL" sz="1000" b="1" dirty="0" smtClean="0"/>
              <a:t>4. Hájovňa Lipník a „Nový Európsky Bauhaus”</a:t>
            </a:r>
            <a:r>
              <a:rPr lang="pl-PL" sz="1000" dirty="0"/>
              <a:t> (NEB)</a:t>
            </a:r>
          </a:p>
          <a:p>
            <a:pPr algn="just"/>
            <a:r>
              <a:rPr lang="pl-PL" sz="1000" dirty="0" smtClean="0"/>
              <a:t>Plánovaná rekonštrukcia hájovne bude v súlade s najnovšími európskymi trendmi spájajúcimi krásu a estetiku tradičnej drevostavby s prihliadnutím na zníženie emisií (budova bude vykurovaná z nízkoemisných zdrojov), blízkosť prírody a podpora ekologických riešení. Vytvorením múzea v obnovenej hájovni plánujeme zvýšiť jej dostupnosť pre verejnosť a turistov, čo umožní spoločnú integráciu. Hájovňa bola vždy dôležitá v kultúrnom povedomí občanov Bielska a jej rekonštrukcia navyše prispeje k propagácii kultúrneho dedičstva poľsko-slovenského pohraničia.</a:t>
            </a:r>
          </a:p>
          <a:p>
            <a:endParaRPr lang="pl-PL" b="1" dirty="0" smtClean="0">
              <a:solidFill>
                <a:srgbClr val="006050"/>
              </a:solidFill>
            </a:endParaRPr>
          </a:p>
          <a:p>
            <a:r>
              <a:rPr lang="pl-PL" sz="1000" b="1" dirty="0" smtClean="0"/>
              <a:t>5. Stará hájovňa a jej okolie – pohľad na panorámu Bielska a malých horských retenčných nádrží</a:t>
            </a:r>
            <a:endParaRPr lang="pl-PL" sz="1000" dirty="0"/>
          </a:p>
          <a:p>
            <a:pPr algn="just"/>
            <a:r>
              <a:rPr lang="pl-PL" sz="1000" dirty="0" smtClean="0"/>
              <a:t>Hájenka sa nachádza v mimoriadne malebnom kúte Bielsko-Białej, predtým sa zo záhrady susediacej s budovou rozprestierala malebná panoráma mesta. V súčasnosti lúky obklopujúce záhradu podľahli prirodzenej sukcesii rastlín, čo výrazne obmedzilo možnosť obdivovať tieto výhľady. </a:t>
            </a:r>
            <a:endParaRPr lang="pl-PL" sz="1000" dirty="0"/>
          </a:p>
          <a:p>
            <a:r>
              <a:rPr lang="pl-PL" dirty="0"/>
              <a:t/>
            </a:r>
            <a:br>
              <a:rPr lang="pl-PL" dirty="0"/>
            </a:br>
            <a:endParaRPr lang="pl-PL" dirty="0"/>
          </a:p>
          <a:p>
            <a:endParaRPr lang="pl-PL" dirty="0"/>
          </a:p>
          <a:p>
            <a:r>
              <a:rPr lang="pl-PL" dirty="0"/>
              <a:t/>
            </a:r>
            <a:br>
              <a:rPr lang="pl-PL" dirty="0"/>
            </a:br>
            <a:endParaRPr lang="pl-PL" dirty="0"/>
          </a:p>
          <a:p>
            <a:endParaRPr lang="pl-PL" dirty="0"/>
          </a:p>
        </p:txBody>
      </p:sp>
      <p:sp>
        <p:nvSpPr>
          <p:cNvPr id="4" name="AutoShape 4" descr="Rusza nabór wniosków w ramach programu priorytetowego &quot;Moja Woda&quot; - Urząd  Gminy w Walcach"/>
          <p:cNvSpPr>
            <a:spLocks noChangeAspect="1" noChangeArrowheads="1"/>
          </p:cNvSpPr>
          <p:nvPr/>
        </p:nvSpPr>
        <p:spPr bwMode="auto">
          <a:xfrm>
            <a:off x="378953" y="-612204"/>
            <a:ext cx="1613176" cy="1613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6" name="AutoShape 2"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5" y="-142894"/>
            <a:ext cx="304529" cy="30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0" name="AutoShape 4" descr="Regionalna Dyrekcja Lasów Państwowych w Katowicach - ‼️‼️UWAGA - Żubry na  wolności‼️‼️ ‼️‼️ Zwracamy się z prośbą do mieszkańców Tychów i okolic by w  przypadku napotkania zwierząt, pod żadnym pozorem ⛔️NIE ZBLIŻAĆ"/>
          <p:cNvSpPr>
            <a:spLocks noChangeAspect="1" noChangeArrowheads="1"/>
          </p:cNvSpPr>
          <p:nvPr/>
        </p:nvSpPr>
        <p:spPr bwMode="auto">
          <a:xfrm>
            <a:off x="157996" y="-820155"/>
            <a:ext cx="2578983" cy="1712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9" tIns="45679" rIns="91359" bIns="45679" numCol="1" anchor="t" anchorCtr="0" compatLnSpc="1">
            <a:prstTxWarp prst="textNoShape">
              <a:avLst/>
            </a:prstTxWarp>
          </a:bodyPr>
          <a:lstStyle/>
          <a:p>
            <a:endParaRPr lang="pl-PL" sz="1099"/>
          </a:p>
        </p:txBody>
      </p:sp>
      <p:sp>
        <p:nvSpPr>
          <p:cNvPr id="14" name="Symbol zastępczy numeru slajdu 2"/>
          <p:cNvSpPr>
            <a:spLocks noGrp="1"/>
          </p:cNvSpPr>
          <p:nvPr>
            <p:ph type="sldNum" sz="quarter" idx="4294967295"/>
          </p:nvPr>
        </p:nvSpPr>
        <p:spPr>
          <a:xfrm>
            <a:off x="-11812" y="2999197"/>
            <a:ext cx="249547" cy="261738"/>
          </a:xfrm>
        </p:spPr>
        <p:txBody>
          <a:bodyPr/>
          <a:lstStyle/>
          <a:p>
            <a:fld id="{2136BB9F-F41C-4172-B28A-19863538028F}" type="slidenum">
              <a:rPr lang="pl-PL" smtClean="0">
                <a:solidFill>
                  <a:schemeClr val="bg1"/>
                </a:solidFill>
              </a:rPr>
              <a:pPr/>
              <a:t>9</a:t>
            </a:fld>
            <a:endParaRPr lang="pl-PL" dirty="0">
              <a:solidFill>
                <a:schemeClr val="bg1"/>
              </a:solidFill>
            </a:endParaRPr>
          </a:p>
        </p:txBody>
      </p:sp>
      <p:pic>
        <p:nvPicPr>
          <p:cNvPr id="2" name="Obraz 1"/>
          <p:cNvPicPr>
            <a:picLocks noChangeAspect="1"/>
          </p:cNvPicPr>
          <p:nvPr/>
        </p:nvPicPr>
        <p:blipFill>
          <a:blip r:embed="rId3"/>
          <a:stretch>
            <a:fillRect/>
          </a:stretch>
        </p:blipFill>
        <p:spPr>
          <a:xfrm>
            <a:off x="4029624" y="0"/>
            <a:ext cx="1731414" cy="396274"/>
          </a:xfrm>
          <a:prstGeom prst="rect">
            <a:avLst/>
          </a:prstGeom>
        </p:spPr>
      </p:pic>
    </p:spTree>
    <p:extLst>
      <p:ext uri="{BB962C8B-B14F-4D97-AF65-F5344CB8AC3E}">
        <p14:creationId xmlns:p14="http://schemas.microsoft.com/office/powerpoint/2010/main" val="37089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6431</Words>
  <Application>Microsoft Office PowerPoint</Application>
  <PresentationFormat>Niestandardowy</PresentationFormat>
  <Paragraphs>687</Paragraphs>
  <Slides>32</Slides>
  <Notes>32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vt:lpstr>
      <vt:lpstr>Comfortaa</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M_USER</dc:creator>
  <cp:lastModifiedBy>Anna Szady</cp:lastModifiedBy>
  <cp:revision>354</cp:revision>
  <cp:lastPrinted>2022-10-21T11:22:00Z</cp:lastPrinted>
  <dcterms:created xsi:type="dcterms:W3CDTF">2016-09-09T09:29:50Z</dcterms:created>
  <dcterms:modified xsi:type="dcterms:W3CDTF">2023-03-09T05:17:32Z</dcterms:modified>
</cp:coreProperties>
</file>